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tiff" ContentType="image/tif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sldIdLst>
    <p:sldId id="262" r:id="rId2"/>
    <p:sldId id="257" r:id="rId3"/>
    <p:sldId id="270" r:id="rId4"/>
    <p:sldId id="272" r:id="rId5"/>
    <p:sldId id="283" r:id="rId6"/>
    <p:sldId id="289" r:id="rId7"/>
    <p:sldId id="299" r:id="rId8"/>
    <p:sldId id="300" r:id="rId9"/>
    <p:sldId id="290" r:id="rId10"/>
    <p:sldId id="291" r:id="rId11"/>
    <p:sldId id="292" r:id="rId12"/>
    <p:sldId id="296" r:id="rId13"/>
    <p:sldId id="263" r:id="rId14"/>
    <p:sldId id="264" r:id="rId15"/>
    <p:sldId id="275" r:id="rId16"/>
    <p:sldId id="287" r:id="rId17"/>
    <p:sldId id="298" r:id="rId18"/>
    <p:sldId id="269"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6666FF"/>
    <a:srgbClr val="006600"/>
    <a:srgbClr val="99CCFF"/>
    <a:srgbClr val="66CCFF"/>
    <a:srgbClr val="FFFFCC"/>
    <a:srgbClr val="00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152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3BCC2C-E65A-4539-B8BC-9D3F1D45CC23}" type="datetimeFigureOut">
              <a:rPr lang="en-US" smtClean="0"/>
              <a:pPr/>
              <a:t>9/11/2015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6C17CC-7695-4320-AAE0-36AB6A31180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6C17CC-7695-4320-AAE0-36AB6A31180A}"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9939BBF1-FD4A-44ED-A543-CDDE6C9ACA00}" type="datetimeFigureOut">
              <a:rPr lang="en-US" smtClean="0"/>
              <a:pPr/>
              <a:t>9/11/2015</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39BBF1-FD4A-44ED-A543-CDDE6C9ACA00}" type="datetimeFigureOut">
              <a:rPr lang="en-US" smtClean="0"/>
              <a:pPr/>
              <a:t>9/11/2015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39BBF1-FD4A-44ED-A543-CDDE6C9ACA00}" type="datetimeFigureOut">
              <a:rPr lang="en-US" smtClean="0"/>
              <a:pPr/>
              <a:t>9/11/2015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9939BBF1-FD4A-44ED-A543-CDDE6C9ACA00}" type="datetimeFigureOut">
              <a:rPr lang="en-US" smtClean="0"/>
              <a:pPr/>
              <a:t>9/11/2015</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9939BBF1-FD4A-44ED-A543-CDDE6C9ACA00}" type="datetimeFigureOut">
              <a:rPr lang="en-US" smtClean="0"/>
              <a:pPr/>
              <a:t>9/11/2015</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411F5E94-6986-49C1-A4DA-437A71CBCE90}"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cover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9939BBF1-FD4A-44ED-A543-CDDE6C9ACA00}" type="datetimeFigureOut">
              <a:rPr lang="en-US" smtClean="0"/>
              <a:pPr/>
              <a:t>9/11/2015</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9939BBF1-FD4A-44ED-A543-CDDE6C9ACA00}" type="datetimeFigureOut">
              <a:rPr lang="en-US" smtClean="0"/>
              <a:pPr/>
              <a:t>9/11/2015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411F5E94-6986-49C1-A4DA-437A71CBCE90}"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cover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9939BBF1-FD4A-44ED-A543-CDDE6C9ACA00}" type="datetimeFigureOut">
              <a:rPr lang="en-US" smtClean="0"/>
              <a:pPr/>
              <a:t>9/11/2015</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939BBF1-FD4A-44ED-A543-CDDE6C9ACA00}" type="datetimeFigureOut">
              <a:rPr lang="en-US" smtClean="0"/>
              <a:pPr/>
              <a:t>9/11/2015</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9939BBF1-FD4A-44ED-A543-CDDE6C9ACA00}" type="datetimeFigureOut">
              <a:rPr lang="en-US" smtClean="0"/>
              <a:pPr/>
              <a:t>9/11/2015</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9939BBF1-FD4A-44ED-A543-CDDE6C9ACA00}" type="datetimeFigureOut">
              <a:rPr lang="en-US" smtClean="0"/>
              <a:pPr/>
              <a:t>9/11/2015</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11F5E94-6986-49C1-A4DA-437A71CBCE90}"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p:cover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9939BBF1-FD4A-44ED-A543-CDDE6C9ACA00}" type="datetimeFigureOut">
              <a:rPr lang="en-US" smtClean="0"/>
              <a:pPr/>
              <a:t>9/11/2015</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411F5E94-6986-49C1-A4DA-437A71CBCE90}"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cover dir="u"/>
  </p:transition>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tif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23.gif"/><Relationship Id="rId1" Type="http://schemas.openxmlformats.org/officeDocument/2006/relationships/slideLayout" Target="../slideLayouts/slideLayout2.xml"/><Relationship Id="rId4" Type="http://schemas.openxmlformats.org/officeDocument/2006/relationships/image" Target="../media/image25.gif"/></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9.gif"/><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12.gif"/><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66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Users\user\Desktop\Bitmap in COVER 1,2,3,4.cdr.jpg"/>
          <p:cNvPicPr>
            <a:picLocks noChangeAspect="1" noChangeArrowheads="1"/>
          </p:cNvPicPr>
          <p:nvPr/>
        </p:nvPicPr>
        <p:blipFill>
          <a:blip r:embed="rId2" cstate="print"/>
          <a:srcRect b="23869"/>
          <a:stretch>
            <a:fillRect/>
          </a:stretch>
        </p:blipFill>
        <p:spPr bwMode="auto">
          <a:xfrm>
            <a:off x="1219200" y="0"/>
            <a:ext cx="6704989" cy="6858000"/>
          </a:xfrm>
          <a:prstGeom prst="ellipse">
            <a:avLst/>
          </a:prstGeom>
          <a:noFill/>
          <a:effectLst>
            <a:softEdge rad="635000"/>
          </a:effectLst>
        </p:spPr>
      </p:pic>
      <p:sp>
        <p:nvSpPr>
          <p:cNvPr id="6" name="Rectangle 5"/>
          <p:cNvSpPr/>
          <p:nvPr/>
        </p:nvSpPr>
        <p:spPr>
          <a:xfrm>
            <a:off x="0" y="4648200"/>
            <a:ext cx="9144000" cy="2209800"/>
          </a:xfrm>
          <a:prstGeom prst="rect">
            <a:avLst/>
          </a:prstGeom>
          <a:gradFill flip="none" rotWithShape="1">
            <a:gsLst>
              <a:gs pos="0">
                <a:srgbClr val="66CCFF"/>
              </a:gs>
              <a:gs pos="50000">
                <a:schemeClr val="bg1"/>
              </a:gs>
              <a:gs pos="92000">
                <a:srgbClr val="66CCFF"/>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04800" y="6248400"/>
            <a:ext cx="8534400" cy="457200"/>
          </a:xfrm>
        </p:spPr>
        <p:txBody>
          <a:bodyPr>
            <a:normAutofit/>
          </a:bodyPr>
          <a:lstStyle/>
          <a:p>
            <a:pPr algn="ctr"/>
            <a:r>
              <a:rPr lang="en-US" sz="1500" b="1" cap="none" dirty="0">
                <a:solidFill>
                  <a:schemeClr val="tx1"/>
                </a:solidFill>
                <a:effectLst/>
                <a:latin typeface="Arial" pitchFamily="34" charset="0"/>
                <a:cs typeface="Arial" pitchFamily="34" charset="0"/>
              </a:rPr>
              <a:t>CATECHETICAL TEXTBOOK SERIES OF THE SYRO - MALABAR CHURCH</a:t>
            </a:r>
          </a:p>
        </p:txBody>
      </p:sp>
      <p:sp>
        <p:nvSpPr>
          <p:cNvPr id="7" name="Title 1"/>
          <p:cNvSpPr txBox="1">
            <a:spLocks/>
          </p:cNvSpPr>
          <p:nvPr/>
        </p:nvSpPr>
        <p:spPr>
          <a:xfrm rot="16200000">
            <a:off x="-1752601" y="1981200"/>
            <a:ext cx="4572000" cy="6096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normalizeH="0" baseline="0" noProof="0" dirty="0">
                <a:solidFill>
                  <a:srgbClr val="FFFF00"/>
                </a:solidFill>
                <a:uLnTx/>
                <a:uFillTx/>
                <a:latin typeface="Arial" pitchFamily="34" charset="0"/>
                <a:ea typeface="+mj-ea"/>
                <a:cs typeface="Arial" pitchFamily="34" charset="0"/>
              </a:rPr>
              <a:t>ON THE PATH OF SALVATION - 3</a:t>
            </a:r>
          </a:p>
        </p:txBody>
      </p:sp>
      <p:sp>
        <p:nvSpPr>
          <p:cNvPr id="8" name="Title 1"/>
          <p:cNvSpPr txBox="1">
            <a:spLocks/>
          </p:cNvSpPr>
          <p:nvPr/>
        </p:nvSpPr>
        <p:spPr>
          <a:xfrm>
            <a:off x="0" y="4800600"/>
            <a:ext cx="8534400" cy="1828800"/>
          </a:xfrm>
          <a:prstGeom prst="rect">
            <a:avLst/>
          </a:prstGeom>
        </p:spPr>
        <p:txBody>
          <a:bodyPr vert="horz" anchor="t">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Times New Roman" pitchFamily="18" charset="0"/>
              </a:rPr>
              <a:t>GOD</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500" b="1" dirty="0">
                <a:ln w="28575">
                  <a:solidFill>
                    <a:schemeClr val="bg1"/>
                  </a:solidFill>
                </a:ln>
                <a:solidFill>
                  <a:srgbClr val="FF0000"/>
                </a:solidFill>
                <a:latin typeface="Cooper Std Black" pitchFamily="18" charset="0"/>
                <a:ea typeface="+mj-ea"/>
                <a:cs typeface="Times New Roman" pitchFamily="18" charset="0"/>
              </a:rPr>
              <a:t>THE LIFE - GIVER</a:t>
            </a:r>
            <a:endPar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Arial" pitchFamily="34" charset="0"/>
            </a:endParaRPr>
          </a:p>
        </p:txBody>
      </p:sp>
      <p:sp>
        <p:nvSpPr>
          <p:cNvPr id="9" name="Chord 8"/>
          <p:cNvSpPr/>
          <p:nvPr/>
        </p:nvSpPr>
        <p:spPr>
          <a:xfrm rot="1474083">
            <a:off x="8018000" y="5345893"/>
            <a:ext cx="1765689" cy="1199332"/>
          </a:xfrm>
          <a:prstGeom prst="chord">
            <a:avLst>
              <a:gd name="adj1" fmla="val 2689439"/>
              <a:gd name="adj2" fmla="val 161592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8382000" y="5334000"/>
            <a:ext cx="685800" cy="861774"/>
          </a:xfrm>
          <a:prstGeom prst="rect">
            <a:avLst/>
          </a:prstGeom>
          <a:noFill/>
        </p:spPr>
        <p:txBody>
          <a:bodyPr wrap="square" rtlCol="0">
            <a:spAutoFit/>
          </a:bodyPr>
          <a:lstStyle/>
          <a:p>
            <a:r>
              <a:rPr lang="en-US" sz="5000" b="1" dirty="0">
                <a:latin typeface="Cooper Std Black" pitchFamily="18" charset="0"/>
              </a:rPr>
              <a:t>3</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0" fill="hold"/>
                                        <p:tgtEl>
                                          <p:spTgt spid="8"/>
                                        </p:tgtEl>
                                        <p:attrNameLst>
                                          <p:attrName>ppt_w</p:attrName>
                                        </p:attrNameLst>
                                      </p:cBhvr>
                                      <p:tavLst>
                                        <p:tav tm="0">
                                          <p:val>
                                            <p:fltVal val="0"/>
                                          </p:val>
                                        </p:tav>
                                        <p:tav tm="100000">
                                          <p:val>
                                            <p:strVal val="#ppt_w"/>
                                          </p:val>
                                        </p:tav>
                                      </p:tavLst>
                                    </p:anim>
                                    <p:anim calcmode="lin" valueType="num">
                                      <p:cBhvr>
                                        <p:cTn id="8" dur="5000" fill="hold"/>
                                        <p:tgtEl>
                                          <p:spTgt spid="8"/>
                                        </p:tgtEl>
                                        <p:attrNameLst>
                                          <p:attrName>ppt_h</p:attrName>
                                        </p:attrNameLst>
                                      </p:cBhvr>
                                      <p:tavLst>
                                        <p:tav tm="0">
                                          <p:val>
                                            <p:fltVal val="0"/>
                                          </p:val>
                                        </p:tav>
                                        <p:tav tm="100000">
                                          <p:val>
                                            <p:strVal val="#ppt_h"/>
                                          </p:val>
                                        </p:tav>
                                      </p:tavLst>
                                    </p:anim>
                                  </p:childTnLst>
                                </p:cTn>
                              </p:par>
                            </p:childTnLst>
                          </p:cTn>
                        </p:par>
                        <p:par>
                          <p:cTn id="9" fill="hold">
                            <p:stCondLst>
                              <p:cond delay="5000"/>
                            </p:stCondLst>
                            <p:childTnLst>
                              <p:par>
                                <p:cTn id="10" presetID="2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000" fill="hold"/>
                                        <p:tgtEl>
                                          <p:spTgt spid="10"/>
                                        </p:tgtEl>
                                        <p:attrNameLst>
                                          <p:attrName>ppt_w</p:attrName>
                                        </p:attrNameLst>
                                      </p:cBhvr>
                                      <p:tavLst>
                                        <p:tav tm="0">
                                          <p:val>
                                            <p:fltVal val="0"/>
                                          </p:val>
                                        </p:tav>
                                        <p:tav tm="100000">
                                          <p:val>
                                            <p:strVal val="#ppt_w"/>
                                          </p:val>
                                        </p:tav>
                                      </p:tavLst>
                                    </p:anim>
                                    <p:anim calcmode="lin" valueType="num">
                                      <p:cBhvr>
                                        <p:cTn id="13" dur="2000" fill="hold"/>
                                        <p:tgtEl>
                                          <p:spTgt spid="10"/>
                                        </p:tgtEl>
                                        <p:attrNameLst>
                                          <p:attrName>ppt_h</p:attrName>
                                        </p:attrNameLst>
                                      </p:cBhvr>
                                      <p:tavLst>
                                        <p:tav tm="0">
                                          <p:val>
                                            <p:fltVal val="0"/>
                                          </p:val>
                                        </p:tav>
                                        <p:tav tm="100000">
                                          <p:val>
                                            <p:strVal val="#ppt_h"/>
                                          </p:val>
                                        </p:tav>
                                      </p:tavLst>
                                    </p:anim>
                                  </p:childTnLst>
                                </p:cTn>
                              </p:par>
                            </p:childTnLst>
                          </p:cTn>
                        </p:par>
                        <p:par>
                          <p:cTn id="14" fill="hold">
                            <p:stCondLst>
                              <p:cond delay="7000"/>
                            </p:stCondLst>
                            <p:childTnLst>
                              <p:par>
                                <p:cTn id="15" presetID="2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000" fill="hold"/>
                                        <p:tgtEl>
                                          <p:spTgt spid="2"/>
                                        </p:tgtEl>
                                        <p:attrNameLst>
                                          <p:attrName>ppt_w</p:attrName>
                                        </p:attrNameLst>
                                      </p:cBhvr>
                                      <p:tavLst>
                                        <p:tav tm="0">
                                          <p:val>
                                            <p:fltVal val="0"/>
                                          </p:val>
                                        </p:tav>
                                        <p:tav tm="100000">
                                          <p:val>
                                            <p:strVal val="#ppt_w"/>
                                          </p:val>
                                        </p:tav>
                                      </p:tavLst>
                                    </p:anim>
                                    <p:anim calcmode="lin" valueType="num">
                                      <p:cBhvr>
                                        <p:cTn id="18" dur="200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9000"/>
                            </p:stCondLst>
                            <p:childTnLst>
                              <p:par>
                                <p:cTn id="20" presetID="2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2000" fill="hold"/>
                                        <p:tgtEl>
                                          <p:spTgt spid="7"/>
                                        </p:tgtEl>
                                        <p:attrNameLst>
                                          <p:attrName>ppt_w</p:attrName>
                                        </p:attrNameLst>
                                      </p:cBhvr>
                                      <p:tavLst>
                                        <p:tav tm="0">
                                          <p:val>
                                            <p:fltVal val="0"/>
                                          </p:val>
                                        </p:tav>
                                        <p:tav tm="100000">
                                          <p:val>
                                            <p:strVal val="#ppt_w"/>
                                          </p:val>
                                        </p:tav>
                                      </p:tavLst>
                                    </p:anim>
                                    <p:anim calcmode="lin" valueType="num">
                                      <p:cBhvr>
                                        <p:cTn id="23" dur="2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9" name="Rounded Rectangle 8"/>
          <p:cNvSpPr/>
          <p:nvPr/>
        </p:nvSpPr>
        <p:spPr>
          <a:xfrm>
            <a:off x="0" y="3962400"/>
            <a:ext cx="9144000" cy="2667000"/>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04800" y="4114800"/>
            <a:ext cx="8458200" cy="2400657"/>
          </a:xfrm>
          <a:prstGeom prst="rect">
            <a:avLst/>
          </a:prstGeom>
          <a:noFill/>
        </p:spPr>
        <p:txBody>
          <a:bodyPr wrap="square" rtlCol="0">
            <a:spAutoFit/>
          </a:bodyPr>
          <a:lstStyle/>
          <a:p>
            <a:pPr algn="ctr"/>
            <a:r>
              <a:rPr lang="en-US" sz="2500" b="1" dirty="0">
                <a:solidFill>
                  <a:srgbClr val="FF00FF"/>
                </a:solidFill>
                <a:latin typeface="Arial" pitchFamily="34" charset="0"/>
                <a:cs typeface="Arial" pitchFamily="34" charset="0"/>
              </a:rPr>
              <a:t>When Joseph died, the Egyptians made them slaves. They tortured them in many ways. God chose </a:t>
            </a:r>
            <a:r>
              <a:rPr lang="en-US" sz="2500" b="1" dirty="0" err="1">
                <a:solidFill>
                  <a:srgbClr val="FF00FF"/>
                </a:solidFill>
                <a:latin typeface="Arial" pitchFamily="34" charset="0"/>
                <a:cs typeface="Arial" pitchFamily="34" charset="0"/>
              </a:rPr>
              <a:t>Mhose</a:t>
            </a:r>
            <a:r>
              <a:rPr lang="en-US" sz="2500" b="1" dirty="0">
                <a:solidFill>
                  <a:srgbClr val="FF00FF"/>
                </a:solidFill>
                <a:latin typeface="Arial" pitchFamily="34" charset="0"/>
                <a:cs typeface="Arial" pitchFamily="34" charset="0"/>
              </a:rPr>
              <a:t> Moses the prophet and saved them from slavery through him. All these were God’s ways of salvation. God prepared these ways to save men who became slaves to sin.</a:t>
            </a:r>
          </a:p>
        </p:txBody>
      </p:sp>
      <p:pic>
        <p:nvPicPr>
          <p:cNvPr id="5" name="Picture 2" descr="E:\NEW POWER POINT 2013\class 3 bit\SATENDRA MOSES C4.5.jpg"/>
          <p:cNvPicPr>
            <a:picLocks noChangeAspect="1" noChangeArrowheads="1"/>
          </p:cNvPicPr>
          <p:nvPr/>
        </p:nvPicPr>
        <p:blipFill>
          <a:blip r:embed="rId3" cstate="print"/>
          <a:srcRect/>
          <a:stretch>
            <a:fillRect/>
          </a:stretch>
        </p:blipFill>
        <p:spPr bwMode="auto">
          <a:xfrm>
            <a:off x="2022894" y="0"/>
            <a:ext cx="5139906" cy="3962400"/>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9" name="Rounded Rectangle 8"/>
          <p:cNvSpPr/>
          <p:nvPr/>
        </p:nvSpPr>
        <p:spPr>
          <a:xfrm>
            <a:off x="228600" y="4876800"/>
            <a:ext cx="8686800" cy="1676400"/>
          </a:xfrm>
          <a:prstGeom prst="roundRect">
            <a:avLst>
              <a:gd name="adj" fmla="val 21001"/>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04800" y="5029200"/>
            <a:ext cx="8458200" cy="1246495"/>
          </a:xfrm>
          <a:prstGeom prst="rect">
            <a:avLst/>
          </a:prstGeom>
          <a:noFill/>
        </p:spPr>
        <p:txBody>
          <a:bodyPr wrap="square" rtlCol="0">
            <a:spAutoFit/>
          </a:bodyPr>
          <a:lstStyle/>
          <a:p>
            <a:pPr algn="ctr"/>
            <a:r>
              <a:rPr lang="en-US" sz="2500" b="1" dirty="0">
                <a:solidFill>
                  <a:srgbClr val="FF00FF"/>
                </a:solidFill>
                <a:latin typeface="Arial" pitchFamily="34" charset="0"/>
                <a:cs typeface="Arial" pitchFamily="34" charset="0"/>
              </a:rPr>
              <a:t>	Israel has a prominent place in God’s plan of salvation: for, it is from the tribe of Israel, Jesus, the </a:t>
            </a:r>
            <a:r>
              <a:rPr lang="en-US" sz="2500" b="1" dirty="0" err="1">
                <a:solidFill>
                  <a:srgbClr val="FF00FF"/>
                </a:solidFill>
                <a:latin typeface="Arial" pitchFamily="34" charset="0"/>
                <a:cs typeface="Arial" pitchFamily="34" charset="0"/>
              </a:rPr>
              <a:t>saviour</a:t>
            </a:r>
            <a:r>
              <a:rPr lang="en-US" sz="2500" b="1" dirty="0">
                <a:solidFill>
                  <a:srgbClr val="FF00FF"/>
                </a:solidFill>
                <a:latin typeface="Arial" pitchFamily="34" charset="0"/>
                <a:cs typeface="Arial" pitchFamily="34" charset="0"/>
              </a:rPr>
              <a:t> of the world, was born.</a:t>
            </a:r>
          </a:p>
        </p:txBody>
      </p:sp>
      <p:pic>
        <p:nvPicPr>
          <p:cNvPr id="5" name="Picture 2" descr="E:\NEW POWER POINT 2013\class 3 bit\sagrado-jesus.jpg"/>
          <p:cNvPicPr>
            <a:picLocks noChangeAspect="1" noChangeArrowheads="1"/>
          </p:cNvPicPr>
          <p:nvPr/>
        </p:nvPicPr>
        <p:blipFill>
          <a:blip r:embed="rId3" cstate="print"/>
          <a:srcRect l="6722" r="5278"/>
          <a:stretch>
            <a:fillRect/>
          </a:stretch>
        </p:blipFill>
        <p:spPr bwMode="auto">
          <a:xfrm>
            <a:off x="1752600" y="304800"/>
            <a:ext cx="5632704" cy="4267200"/>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ectangle 5"/>
          <p:cNvSpPr/>
          <p:nvPr/>
        </p:nvSpPr>
        <p:spPr>
          <a:xfrm>
            <a:off x="0" y="1143000"/>
            <a:ext cx="9144000" cy="502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Rectangle 9"/>
          <p:cNvSpPr/>
          <p:nvPr/>
        </p:nvSpPr>
        <p:spPr>
          <a:xfrm>
            <a:off x="0" y="1143000"/>
            <a:ext cx="9144000" cy="8382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143000"/>
            <a:ext cx="9144000" cy="838200"/>
          </a:xfrm>
        </p:spPr>
        <p:txBody>
          <a:bodyPr>
            <a:normAutofit/>
          </a:bodyPr>
          <a:lstStyle/>
          <a:p>
            <a:pPr algn="ctr"/>
            <a:r>
              <a:rPr lang="en-US" sz="3500" cap="none" dirty="0">
                <a:solidFill>
                  <a:schemeClr val="bg1"/>
                </a:solidFill>
                <a:effectLst/>
                <a:latin typeface="Cooper Std Black" pitchFamily="18" charset="0"/>
                <a:cs typeface="Times New Roman" pitchFamily="18" charset="0"/>
              </a:rPr>
              <a:t>Let us find out the answers</a:t>
            </a:r>
          </a:p>
        </p:txBody>
      </p:sp>
      <p:sp>
        <p:nvSpPr>
          <p:cNvPr id="5" name="Content Placeholder 2"/>
          <p:cNvSpPr>
            <a:spLocks noGrp="1"/>
          </p:cNvSpPr>
          <p:nvPr>
            <p:ph idx="1"/>
          </p:nvPr>
        </p:nvSpPr>
        <p:spPr>
          <a:xfrm>
            <a:off x="228600" y="2514600"/>
            <a:ext cx="8001000" cy="1447800"/>
          </a:xfrm>
        </p:spPr>
        <p:txBody>
          <a:bodyPr>
            <a:noAutofit/>
          </a:bodyPr>
          <a:lstStyle/>
          <a:p>
            <a:pPr marL="457200" indent="-457200">
              <a:buNone/>
            </a:pPr>
            <a:r>
              <a:rPr lang="en-US" sz="2500" dirty="0">
                <a:solidFill>
                  <a:schemeClr val="tx1"/>
                </a:solidFill>
                <a:latin typeface="Arial" pitchFamily="34" charset="0"/>
                <a:cs typeface="Arial" pitchFamily="34" charset="0"/>
              </a:rPr>
              <a:t>1.	 Where did Abraham live as per the instruction of God? </a:t>
            </a:r>
          </a:p>
          <a:p>
            <a:pPr marL="457200" indent="-457200">
              <a:buNone/>
            </a:pPr>
            <a:r>
              <a:rPr lang="en-US" sz="2500" dirty="0">
                <a:solidFill>
                  <a:schemeClr val="tx1"/>
                </a:solidFill>
                <a:latin typeface="Arial" pitchFamily="34" charset="0"/>
                <a:cs typeface="Arial" pitchFamily="34" charset="0"/>
              </a:rPr>
              <a:t>2.	 What is the name of Abraham’s son?</a:t>
            </a:r>
          </a:p>
          <a:p>
            <a:pPr marL="457200" indent="-457200">
              <a:buNone/>
            </a:pPr>
            <a:r>
              <a:rPr lang="en-US" sz="2500" dirty="0">
                <a:solidFill>
                  <a:schemeClr val="tx1"/>
                </a:solidFill>
                <a:latin typeface="Arial" pitchFamily="34" charset="0"/>
                <a:cs typeface="Arial" pitchFamily="34" charset="0"/>
              </a:rPr>
              <a:t>3.	 Who is called Israel?</a:t>
            </a:r>
          </a:p>
        </p:txBody>
      </p:sp>
      <p:sp>
        <p:nvSpPr>
          <p:cNvPr id="11" name="Rectangle 10"/>
          <p:cNvSpPr/>
          <p:nvPr/>
        </p:nvSpPr>
        <p:spPr>
          <a:xfrm>
            <a:off x="0" y="5943600"/>
            <a:ext cx="9144000" cy="2286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p:cTn id="25"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Cloud Callout 7"/>
          <p:cNvSpPr/>
          <p:nvPr/>
        </p:nvSpPr>
        <p:spPr>
          <a:xfrm>
            <a:off x="1905000" y="1066800"/>
            <a:ext cx="4038600" cy="4038600"/>
          </a:xfrm>
          <a:prstGeom prst="cloudCallout">
            <a:avLst>
              <a:gd name="adj1" fmla="val 87502"/>
              <a:gd name="adj2" fmla="val 86861"/>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76200" y="1981200"/>
            <a:ext cx="8991600" cy="23622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057400"/>
            <a:ext cx="7315200" cy="838200"/>
          </a:xfrm>
        </p:spPr>
        <p:txBody>
          <a:bodyPr>
            <a:normAutofit/>
          </a:bodyPr>
          <a:lstStyle/>
          <a:p>
            <a:pPr algn="ctr"/>
            <a:r>
              <a:rPr lang="en-US" sz="3500" cap="none" dirty="0">
                <a:solidFill>
                  <a:srgbClr val="FF00FF"/>
                </a:solidFill>
                <a:effectLst/>
                <a:latin typeface="Cooper Std Black" pitchFamily="18" charset="0"/>
                <a:cs typeface="Times New Roman" pitchFamily="18" charset="0"/>
              </a:rPr>
              <a:t>Let us pray</a:t>
            </a:r>
          </a:p>
        </p:txBody>
      </p:sp>
      <p:sp>
        <p:nvSpPr>
          <p:cNvPr id="5" name="Content Placeholder 2"/>
          <p:cNvSpPr>
            <a:spLocks noGrp="1"/>
          </p:cNvSpPr>
          <p:nvPr>
            <p:ph idx="1"/>
          </p:nvPr>
        </p:nvSpPr>
        <p:spPr>
          <a:xfrm>
            <a:off x="76200" y="2895600"/>
            <a:ext cx="6934200" cy="1143000"/>
          </a:xfrm>
        </p:spPr>
        <p:txBody>
          <a:bodyPr>
            <a:noAutofit/>
          </a:bodyPr>
          <a:lstStyle/>
          <a:p>
            <a:pPr algn="ctr">
              <a:buNone/>
            </a:pPr>
            <a:r>
              <a:rPr lang="en-US" sz="2500" dirty="0">
                <a:solidFill>
                  <a:schemeClr val="tx1"/>
                </a:solidFill>
                <a:latin typeface="Arial" pitchFamily="34" charset="0"/>
                <a:cs typeface="Arial" pitchFamily="34" charset="0"/>
              </a:rPr>
              <a:t>O God! Lover of sinners who prepares</a:t>
            </a:r>
          </a:p>
          <a:p>
            <a:pPr algn="ctr">
              <a:buNone/>
            </a:pPr>
            <a:r>
              <a:rPr lang="en-US" sz="2500" dirty="0">
                <a:solidFill>
                  <a:schemeClr val="tx1"/>
                </a:solidFill>
                <a:latin typeface="Arial" pitchFamily="34" charset="0"/>
                <a:cs typeface="Arial" pitchFamily="34" charset="0"/>
              </a:rPr>
              <a:t>The way for salvation, give me the grace</a:t>
            </a:r>
          </a:p>
          <a:p>
            <a:pPr algn="ctr">
              <a:buNone/>
            </a:pPr>
            <a:r>
              <a:rPr lang="en-US" sz="2500" dirty="0">
                <a:solidFill>
                  <a:schemeClr val="tx1"/>
                </a:solidFill>
                <a:latin typeface="Arial" pitchFamily="34" charset="0"/>
                <a:cs typeface="Arial" pitchFamily="34" charset="0"/>
              </a:rPr>
              <a:t>To grow in virtue, doing good.</a:t>
            </a:r>
          </a:p>
        </p:txBody>
      </p:sp>
      <p:pic>
        <p:nvPicPr>
          <p:cNvPr id="2050" name="Picture 2" descr="C:\Users\user\Desktop\Bitmap in Lesson1 curved.cdr.tif"/>
          <p:cNvPicPr>
            <a:picLocks noChangeAspect="1" noChangeArrowheads="1"/>
          </p:cNvPicPr>
          <p:nvPr/>
        </p:nvPicPr>
        <p:blipFill>
          <a:blip r:embed="rId3" cstate="print"/>
          <a:srcRect/>
          <a:stretch>
            <a:fillRect/>
          </a:stretch>
        </p:blipFill>
        <p:spPr bwMode="auto">
          <a:xfrm>
            <a:off x="7315200" y="2133600"/>
            <a:ext cx="1579562" cy="2104689"/>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0" name="32-Point Star 9"/>
          <p:cNvSpPr/>
          <p:nvPr/>
        </p:nvSpPr>
        <p:spPr>
          <a:xfrm>
            <a:off x="2133600" y="381000"/>
            <a:ext cx="4800600" cy="4648200"/>
          </a:xfrm>
          <a:prstGeom prst="star32">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76200" y="1828800"/>
            <a:ext cx="8991600" cy="1066800"/>
          </a:xfrm>
          <a:prstGeom prst="roundRect">
            <a:avLst>
              <a:gd name="adj" fmla="val 12476"/>
            </a:avLst>
          </a:prstGeom>
          <a:solidFill>
            <a:srgbClr val="0066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ounded Rectangle 11"/>
          <p:cNvSpPr/>
          <p:nvPr/>
        </p:nvSpPr>
        <p:spPr>
          <a:xfrm>
            <a:off x="6019800" y="2057400"/>
            <a:ext cx="2895600" cy="609600"/>
          </a:xfrm>
          <a:prstGeom prst="roundRect">
            <a:avLst>
              <a:gd name="adj" fmla="val 50000"/>
            </a:avLst>
          </a:prstGeom>
          <a:solidFill>
            <a:srgbClr val="FFFFCC"/>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1"/>
          <p:cNvSpPr>
            <a:spLocks noGrp="1"/>
          </p:cNvSpPr>
          <p:nvPr>
            <p:ph type="title"/>
          </p:nvPr>
        </p:nvSpPr>
        <p:spPr>
          <a:xfrm>
            <a:off x="0" y="1905000"/>
            <a:ext cx="4572000" cy="838200"/>
          </a:xfrm>
        </p:spPr>
        <p:txBody>
          <a:bodyPr>
            <a:normAutofit/>
          </a:bodyPr>
          <a:lstStyle/>
          <a:p>
            <a:pPr algn="ctr"/>
            <a:r>
              <a:rPr lang="en-US" sz="3500" cap="none" dirty="0">
                <a:solidFill>
                  <a:srgbClr val="FFFF00"/>
                </a:solidFill>
                <a:effectLst/>
                <a:latin typeface="Cooper Std Black" pitchFamily="18" charset="0"/>
                <a:cs typeface="Times New Roman" pitchFamily="18" charset="0"/>
              </a:rPr>
              <a:t>Bible reading </a:t>
            </a:r>
          </a:p>
        </p:txBody>
      </p:sp>
      <p:sp>
        <p:nvSpPr>
          <p:cNvPr id="5" name="Content Placeholder 2"/>
          <p:cNvSpPr>
            <a:spLocks noGrp="1"/>
          </p:cNvSpPr>
          <p:nvPr>
            <p:ph idx="1"/>
          </p:nvPr>
        </p:nvSpPr>
        <p:spPr>
          <a:xfrm>
            <a:off x="6019800" y="2133600"/>
            <a:ext cx="2895600" cy="609600"/>
          </a:xfrm>
          <a:noFill/>
        </p:spPr>
        <p:txBody>
          <a:bodyPr>
            <a:noAutofit/>
          </a:bodyPr>
          <a:lstStyle/>
          <a:p>
            <a:pPr algn="ctr">
              <a:buNone/>
            </a:pPr>
            <a:r>
              <a:rPr lang="en-US" sz="2500" dirty="0">
                <a:solidFill>
                  <a:schemeClr val="tx1"/>
                </a:solidFill>
                <a:latin typeface="Arial" pitchFamily="34" charset="0"/>
                <a:cs typeface="Arial" pitchFamily="34" charset="0"/>
              </a:rPr>
              <a:t>Genesis 12:1-9</a:t>
            </a:r>
            <a:endParaRPr lang="en-US" sz="2500" dirty="0">
              <a:solidFill>
                <a:srgbClr val="FF00FF"/>
              </a:solidFill>
              <a:latin typeface="Arial" pitchFamily="34" charset="0"/>
              <a:cs typeface="Arial" pitchFamily="34" charset="0"/>
            </a:endParaRPr>
          </a:p>
        </p:txBody>
      </p:sp>
      <p:sp>
        <p:nvSpPr>
          <p:cNvPr id="8" name="Rounded Rectangle 7"/>
          <p:cNvSpPr/>
          <p:nvPr/>
        </p:nvSpPr>
        <p:spPr>
          <a:xfrm>
            <a:off x="76200" y="3048000"/>
            <a:ext cx="8991600" cy="2971800"/>
          </a:xfrm>
          <a:prstGeom prst="roundRect">
            <a:avLst>
              <a:gd name="adj" fmla="val 1247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1"/>
          <p:cNvSpPr txBox="1">
            <a:spLocks/>
          </p:cNvSpPr>
          <p:nvPr/>
        </p:nvSpPr>
        <p:spPr>
          <a:xfrm>
            <a:off x="2743200" y="3200400"/>
            <a:ext cx="5486400" cy="838200"/>
          </a:xfrm>
          <a:prstGeom prst="rect">
            <a:avLst/>
          </a:prstGeom>
        </p:spPr>
        <p:txBody>
          <a:bodyPr vert="horz"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500" b="0" i="0" u="none" strike="noStrike" kern="1200" cap="none" spc="0" normalizeH="0" baseline="0" noProof="0" dirty="0">
                <a:ln>
                  <a:noFill/>
                </a:ln>
                <a:solidFill>
                  <a:srgbClr val="00B0F0"/>
                </a:solidFill>
                <a:effectLst/>
                <a:uLnTx/>
                <a:uFillTx/>
                <a:latin typeface="Cooper Std Black" pitchFamily="18" charset="0"/>
                <a:ea typeface="+mj-ea"/>
                <a:cs typeface="Times New Roman" pitchFamily="18" charset="0"/>
              </a:rPr>
              <a:t>My favorite Bible sentence</a:t>
            </a:r>
          </a:p>
        </p:txBody>
      </p:sp>
      <p:sp>
        <p:nvSpPr>
          <p:cNvPr id="11" name="Title 1"/>
          <p:cNvSpPr txBox="1">
            <a:spLocks/>
          </p:cNvSpPr>
          <p:nvPr/>
        </p:nvSpPr>
        <p:spPr>
          <a:xfrm>
            <a:off x="1447800" y="3810000"/>
            <a:ext cx="7543800" cy="1981200"/>
          </a:xfrm>
          <a:prstGeom prst="rect">
            <a:avLst/>
          </a:prstGeom>
        </p:spPr>
        <p:txBody>
          <a:bodyPr vert="horz" anchor="ctr">
            <a:noAutofit/>
          </a:bodyPr>
          <a:lstStyle/>
          <a:p>
            <a:pPr marL="0" marR="0" lvl="0" indent="0" algn="ctr" defTabSz="914400" rtl="0" eaLnBrk="1" fontAlgn="auto" latinLnBrk="0" hangingPunct="1">
              <a:lnSpc>
                <a:spcPct val="250000"/>
              </a:lnSpc>
              <a:spcBef>
                <a:spcPct val="0"/>
              </a:spcBef>
              <a:spcAft>
                <a:spcPts val="0"/>
              </a:spcAft>
              <a:buClrTx/>
              <a:buSzTx/>
              <a:buFontTx/>
              <a:buNone/>
              <a:tabLst/>
              <a:defRPr/>
            </a:pPr>
            <a:r>
              <a:rPr kumimoji="0" lang="en-US" sz="1500" b="1" i="0" u="none" strike="noStrike" kern="1200" cap="none" spc="0" normalizeH="0" baseline="0" noProof="0" dirty="0">
                <a:ln>
                  <a:noFill/>
                </a:ln>
                <a:effectLst/>
                <a:uLnTx/>
                <a:uFillTx/>
                <a:latin typeface="Arial" pitchFamily="34" charset="0"/>
                <a:ea typeface="+mj-ea"/>
                <a:cs typeface="Arial" pitchFamily="34" charset="0"/>
              </a:rPr>
              <a:t>………………………………………………………………………………………………………………………………...………………………………………………………………………………………………………………………………...............................................................</a:t>
            </a:r>
          </a:p>
        </p:txBody>
      </p:sp>
      <p:pic>
        <p:nvPicPr>
          <p:cNvPr id="3074" name="Picture 2" descr="C:\Users\user\Desktop\Bitmap in Lesson1 curved.cdr.jpg"/>
          <p:cNvPicPr>
            <a:picLocks noChangeAspect="1" noChangeArrowheads="1"/>
          </p:cNvPicPr>
          <p:nvPr/>
        </p:nvPicPr>
        <p:blipFill>
          <a:blip r:embed="rId3" cstate="print"/>
          <a:srcRect/>
          <a:stretch>
            <a:fillRect/>
          </a:stretch>
        </p:blipFill>
        <p:spPr bwMode="auto">
          <a:xfrm>
            <a:off x="228600" y="3200400"/>
            <a:ext cx="1905000" cy="2643488"/>
          </a:xfrm>
          <a:prstGeom prst="roundRect">
            <a:avLst>
              <a:gd name="adj" fmla="val 14768"/>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P spid="9"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16-Point Star 7"/>
          <p:cNvSpPr/>
          <p:nvPr/>
        </p:nvSpPr>
        <p:spPr>
          <a:xfrm>
            <a:off x="4343400" y="457200"/>
            <a:ext cx="4038600" cy="4038600"/>
          </a:xfrm>
          <a:prstGeom prst="star16">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609600" y="838200"/>
            <a:ext cx="7924800" cy="55626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3810000" y="533400"/>
            <a:ext cx="1371600" cy="1219200"/>
          </a:xfrm>
          <a:prstGeom prst="ellipse">
            <a:avLst/>
          </a:prstGeom>
          <a:solidFill>
            <a:srgbClr val="99CCFF"/>
          </a:solidFill>
          <a:ln>
            <a:solidFill>
              <a:srgbClr val="99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3429000" y="762000"/>
            <a:ext cx="2057400" cy="685800"/>
          </a:xfrm>
          <a:prstGeom prst="roundRect">
            <a:avLst>
              <a:gd name="adj"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1905000" y="1828800"/>
            <a:ext cx="5257800" cy="3170099"/>
          </a:xfrm>
          <a:prstGeom prst="rect">
            <a:avLst/>
          </a:prstGeom>
          <a:noFill/>
        </p:spPr>
        <p:txBody>
          <a:bodyPr wrap="square" rtlCol="0">
            <a:spAutoFit/>
          </a:bodyPr>
          <a:lstStyle/>
          <a:p>
            <a:r>
              <a:rPr lang="en-US" sz="2500" dirty="0">
                <a:latin typeface="Arial" pitchFamily="34" charset="0"/>
                <a:cs typeface="Arial" pitchFamily="34" charset="0"/>
              </a:rPr>
              <a:t>Present in apple.	Not in Mango</a:t>
            </a:r>
          </a:p>
          <a:p>
            <a:r>
              <a:rPr lang="en-US" sz="2500" dirty="0">
                <a:latin typeface="Arial" pitchFamily="34" charset="0"/>
                <a:cs typeface="Arial" pitchFamily="34" charset="0"/>
              </a:rPr>
              <a:t>Present in bat.	Not in sat</a:t>
            </a:r>
          </a:p>
          <a:p>
            <a:r>
              <a:rPr lang="en-US" sz="2500" dirty="0">
                <a:latin typeface="Arial" pitchFamily="34" charset="0"/>
                <a:cs typeface="Arial" pitchFamily="34" charset="0"/>
              </a:rPr>
              <a:t>Present in rat.	Not in cat</a:t>
            </a:r>
          </a:p>
          <a:p>
            <a:r>
              <a:rPr lang="en-US" sz="2500" dirty="0">
                <a:latin typeface="Arial" pitchFamily="34" charset="0"/>
                <a:cs typeface="Arial" pitchFamily="34" charset="0"/>
              </a:rPr>
              <a:t>Present in art.	Not in orbit</a:t>
            </a:r>
          </a:p>
          <a:p>
            <a:r>
              <a:rPr lang="en-US" sz="2500" dirty="0">
                <a:latin typeface="Arial" pitchFamily="34" charset="0"/>
                <a:cs typeface="Arial" pitchFamily="34" charset="0"/>
              </a:rPr>
              <a:t>Present in hat.	Not in boat</a:t>
            </a:r>
          </a:p>
          <a:p>
            <a:r>
              <a:rPr lang="en-US" sz="2500" dirty="0">
                <a:latin typeface="Arial" pitchFamily="34" charset="0"/>
                <a:cs typeface="Arial" pitchFamily="34" charset="0"/>
              </a:rPr>
              <a:t>Present in ant.	Not in end</a:t>
            </a:r>
          </a:p>
          <a:p>
            <a:r>
              <a:rPr lang="en-US" sz="2500" dirty="0">
                <a:latin typeface="Arial" pitchFamily="34" charset="0"/>
                <a:cs typeface="Arial" pitchFamily="34" charset="0"/>
              </a:rPr>
              <a:t>Present in merry.	Not in worry</a:t>
            </a:r>
          </a:p>
          <a:p>
            <a:endParaRPr lang="en-US" sz="2500" dirty="0">
              <a:latin typeface="Arial" pitchFamily="34" charset="0"/>
              <a:cs typeface="Arial" pitchFamily="34" charset="0"/>
            </a:endParaRPr>
          </a:p>
        </p:txBody>
      </p:sp>
      <p:sp>
        <p:nvSpPr>
          <p:cNvPr id="5" name="TextBox 4"/>
          <p:cNvSpPr txBox="1"/>
          <p:nvPr/>
        </p:nvSpPr>
        <p:spPr>
          <a:xfrm>
            <a:off x="2209800" y="762000"/>
            <a:ext cx="4572000" cy="630942"/>
          </a:xfrm>
          <a:prstGeom prst="rect">
            <a:avLst/>
          </a:prstGeom>
          <a:noFill/>
        </p:spPr>
        <p:txBody>
          <a:bodyPr wrap="square" rtlCol="0">
            <a:spAutoFit/>
          </a:bodyPr>
          <a:lstStyle/>
          <a:p>
            <a:pPr algn="ctr"/>
            <a:r>
              <a:rPr lang="en-US" sz="3500" b="1" dirty="0">
                <a:solidFill>
                  <a:srgbClr val="FFFF00"/>
                </a:solidFill>
                <a:latin typeface="Cooper Std Black" pitchFamily="18" charset="0"/>
                <a:cs typeface="Times New Roman" pitchFamily="18" charset="0"/>
              </a:rPr>
              <a:t>Riddle</a:t>
            </a:r>
          </a:p>
        </p:txBody>
      </p:sp>
      <p:sp>
        <p:nvSpPr>
          <p:cNvPr id="9" name="TextBox 8"/>
          <p:cNvSpPr txBox="1"/>
          <p:nvPr/>
        </p:nvSpPr>
        <p:spPr>
          <a:xfrm>
            <a:off x="1981200" y="5638800"/>
            <a:ext cx="5257800" cy="477054"/>
          </a:xfrm>
          <a:prstGeom prst="rect">
            <a:avLst/>
          </a:prstGeom>
          <a:noFill/>
        </p:spPr>
        <p:txBody>
          <a:bodyPr wrap="square" rtlCol="0">
            <a:spAutoFit/>
          </a:bodyPr>
          <a:lstStyle/>
          <a:p>
            <a:pPr algn="ctr"/>
            <a:r>
              <a:rPr lang="en-US" sz="2500" dirty="0" err="1">
                <a:latin typeface="Arial" pitchFamily="34" charset="0"/>
                <a:cs typeface="Arial" pitchFamily="34" charset="0"/>
              </a:rPr>
              <a:t>Answer:Genesis</a:t>
            </a:r>
            <a:r>
              <a:rPr lang="en-US" sz="2500" dirty="0">
                <a:latin typeface="Arial" pitchFamily="34" charset="0"/>
                <a:cs typeface="Arial" pitchFamily="34" charset="0"/>
              </a:rPr>
              <a:t> 17:15</a:t>
            </a:r>
          </a:p>
        </p:txBody>
      </p:sp>
      <p:sp>
        <p:nvSpPr>
          <p:cNvPr id="10" name="Rounded Rectangle 9"/>
          <p:cNvSpPr/>
          <p:nvPr/>
        </p:nvSpPr>
        <p:spPr>
          <a:xfrm>
            <a:off x="1828800" y="4724400"/>
            <a:ext cx="5486400" cy="762000"/>
          </a:xfrm>
          <a:prstGeom prst="roundRect">
            <a:avLst>
              <a:gd name="adj" fmla="val 50000"/>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Arial" pitchFamily="34" charset="0"/>
                <a:cs typeface="Arial" pitchFamily="34" charset="0"/>
              </a:rPr>
              <a:t>………………………………………………………....</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Rectangle 4"/>
          <p:cNvSpPr/>
          <p:nvPr/>
        </p:nvSpPr>
        <p:spPr>
          <a:xfrm>
            <a:off x="0" y="1600200"/>
            <a:ext cx="9144000" cy="518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Oval 19"/>
          <p:cNvSpPr/>
          <p:nvPr/>
        </p:nvSpPr>
        <p:spPr>
          <a:xfrm>
            <a:off x="1600200" y="4724400"/>
            <a:ext cx="381000" cy="4572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2514600" y="4724400"/>
            <a:ext cx="381000" cy="4572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3429000" y="4724400"/>
            <a:ext cx="381000" cy="4572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4343400" y="4724400"/>
            <a:ext cx="381000" cy="4572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5257800" y="4724400"/>
            <a:ext cx="381000" cy="4572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6096000" y="4724400"/>
            <a:ext cx="381000" cy="4572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7086600" y="4724400"/>
            <a:ext cx="381000" cy="4572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7086600" y="5638800"/>
            <a:ext cx="381000" cy="4572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6172200" y="5638800"/>
            <a:ext cx="381000" cy="4572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5257800" y="5638800"/>
            <a:ext cx="381000" cy="4572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4343400" y="5638800"/>
            <a:ext cx="381000" cy="4572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3429000" y="5638800"/>
            <a:ext cx="381000" cy="4572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2514600" y="5638800"/>
            <a:ext cx="381000" cy="4572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1600200" y="5638800"/>
            <a:ext cx="381000" cy="4572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76200" y="152400"/>
            <a:ext cx="8991600" cy="1371600"/>
          </a:xfrm>
          <a:prstGeom prst="roundRect">
            <a:avLst>
              <a:gd name="adj" fmla="val 12476"/>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itle 1"/>
          <p:cNvSpPr>
            <a:spLocks noGrp="1"/>
          </p:cNvSpPr>
          <p:nvPr>
            <p:ph type="title"/>
          </p:nvPr>
        </p:nvSpPr>
        <p:spPr>
          <a:xfrm>
            <a:off x="0" y="381000"/>
            <a:ext cx="9144000" cy="838200"/>
          </a:xfrm>
        </p:spPr>
        <p:txBody>
          <a:bodyPr>
            <a:noAutofit/>
          </a:bodyPr>
          <a:lstStyle/>
          <a:p>
            <a:pPr algn="ctr"/>
            <a:r>
              <a:rPr lang="en-US" sz="3000" cap="none" dirty="0">
                <a:solidFill>
                  <a:schemeClr val="bg1"/>
                </a:solidFill>
                <a:effectLst/>
                <a:latin typeface="Cooper Std Black" pitchFamily="18" charset="0"/>
                <a:cs typeface="Times New Roman" pitchFamily="18" charset="0"/>
              </a:rPr>
              <a:t>Let us find out</a:t>
            </a:r>
            <a:br>
              <a:rPr lang="en-US" sz="3000" cap="none" dirty="0">
                <a:solidFill>
                  <a:schemeClr val="bg1"/>
                </a:solidFill>
                <a:effectLst/>
                <a:latin typeface="Cooper Std Black" pitchFamily="18" charset="0"/>
                <a:cs typeface="Times New Roman" pitchFamily="18" charset="0"/>
              </a:rPr>
            </a:br>
            <a:r>
              <a:rPr lang="en-US" sz="2500" cap="none" dirty="0">
                <a:solidFill>
                  <a:schemeClr val="bg1"/>
                </a:solidFill>
                <a:effectLst/>
                <a:latin typeface="Arial" pitchFamily="34" charset="0"/>
                <a:cs typeface="Arial" pitchFamily="34" charset="0"/>
              </a:rPr>
              <a:t>Choose the appropriate letters from the columns below and fill in. The numbers of correct answers are given in brackets.</a:t>
            </a:r>
          </a:p>
        </p:txBody>
      </p:sp>
      <p:sp>
        <p:nvSpPr>
          <p:cNvPr id="18" name="Title 1"/>
          <p:cNvSpPr txBox="1">
            <a:spLocks/>
          </p:cNvSpPr>
          <p:nvPr/>
        </p:nvSpPr>
        <p:spPr>
          <a:xfrm>
            <a:off x="304800" y="1600200"/>
            <a:ext cx="8458200" cy="3276600"/>
          </a:xfrm>
          <a:prstGeom prst="rect">
            <a:avLst/>
          </a:prstGeom>
          <a:ln>
            <a:noFill/>
          </a:ln>
        </p:spPr>
        <p:txBody>
          <a:bodyPr vert="horz" anchor="ctr">
            <a:noAutofit/>
          </a:bodyPr>
          <a:lstStyle/>
          <a:p>
            <a:pPr marL="457200" lvl="0" indent="-457200" algn="just">
              <a:spcBef>
                <a:spcPct val="0"/>
              </a:spcBef>
              <a:buAutoNum type="arabicPeriod"/>
            </a:pPr>
            <a:r>
              <a:rPr lang="en-US" sz="2000" b="1" dirty="0">
                <a:latin typeface="Arial" pitchFamily="34" charset="0"/>
                <a:ea typeface="+mj-ea"/>
                <a:cs typeface="Arial" pitchFamily="34" charset="0"/>
              </a:rPr>
              <a:t>The person whom God gave  a  special call (5,1,4,5,7,5,9)</a:t>
            </a:r>
          </a:p>
          <a:p>
            <a:pPr marL="457200" lvl="0" indent="-457200" algn="just">
              <a:spcBef>
                <a:spcPct val="0"/>
              </a:spcBef>
            </a:pPr>
            <a:r>
              <a:rPr kumimoji="0" lang="en-US" sz="2000" b="1" i="0" u="none" strike="noStrike" kern="1200" cap="none" spc="0" normalizeH="0" baseline="0" noProof="0" dirty="0">
                <a:effectLst/>
                <a:uLnTx/>
                <a:uFillTx/>
                <a:latin typeface="Arial" pitchFamily="34" charset="0"/>
                <a:ea typeface="+mj-ea"/>
                <a:cs typeface="Arial" pitchFamily="34" charset="0"/>
              </a:rPr>
              <a:t>	</a:t>
            </a:r>
            <a:r>
              <a:rPr kumimoji="0" lang="en-US" sz="2000" b="1" i="0" u="none" strike="noStrike" kern="1200" cap="none" spc="0" normalizeH="0" baseline="0" noProof="0" dirty="0">
                <a:solidFill>
                  <a:srgbClr val="00B0F0"/>
                </a:solidFill>
                <a:effectLst/>
                <a:uLnTx/>
                <a:uFillTx/>
                <a:latin typeface="Arial" pitchFamily="34" charset="0"/>
                <a:ea typeface="+mj-ea"/>
                <a:cs typeface="Arial" pitchFamily="34" charset="0"/>
              </a:rPr>
              <a:t>………………………………………………</a:t>
            </a:r>
          </a:p>
          <a:p>
            <a:pPr marL="457200" lvl="0" indent="-457200" algn="just">
              <a:spcBef>
                <a:spcPct val="0"/>
              </a:spcBef>
            </a:pPr>
            <a:r>
              <a:rPr lang="en-US" sz="2000" b="1" dirty="0">
                <a:latin typeface="Arial" pitchFamily="34" charset="0"/>
                <a:ea typeface="+mj-ea"/>
                <a:cs typeface="Arial" pitchFamily="34" charset="0"/>
              </a:rPr>
              <a:t>2. 	The </a:t>
            </a:r>
            <a:r>
              <a:rPr lang="en-US" sz="2000" b="1" dirty="0" err="1">
                <a:latin typeface="Arial" pitchFamily="34" charset="0"/>
                <a:ea typeface="+mj-ea"/>
                <a:cs typeface="Arial" pitchFamily="34" charset="0"/>
              </a:rPr>
              <a:t>Saviour</a:t>
            </a:r>
            <a:r>
              <a:rPr lang="en-US" sz="2000" b="1" dirty="0">
                <a:latin typeface="Arial" pitchFamily="34" charset="0"/>
                <a:ea typeface="+mj-ea"/>
                <a:cs typeface="Arial" pitchFamily="34" charset="0"/>
              </a:rPr>
              <a:t> of mankind (2,12,8,13,8)</a:t>
            </a:r>
          </a:p>
          <a:p>
            <a:pPr marL="457200" lvl="0" indent="-457200" algn="just">
              <a:spcBef>
                <a:spcPct val="0"/>
              </a:spcBef>
            </a:pPr>
            <a:r>
              <a:rPr kumimoji="0" lang="en-US" sz="2000" b="1" i="0" u="none" strike="noStrike" kern="1200" cap="none" spc="0" normalizeH="0" baseline="0" noProof="0" dirty="0">
                <a:effectLst/>
                <a:uLnTx/>
                <a:uFillTx/>
                <a:latin typeface="Arial" pitchFamily="34" charset="0"/>
                <a:ea typeface="+mj-ea"/>
                <a:cs typeface="Arial" pitchFamily="34" charset="0"/>
              </a:rPr>
              <a:t>	</a:t>
            </a:r>
            <a:r>
              <a:rPr kumimoji="0" lang="en-US" sz="2000" b="1" i="0" u="none" strike="noStrike" kern="1200" cap="none" spc="0" normalizeH="0" baseline="0" noProof="0" dirty="0">
                <a:solidFill>
                  <a:srgbClr val="00B0F0"/>
                </a:solidFill>
                <a:effectLst/>
                <a:uLnTx/>
                <a:uFillTx/>
                <a:latin typeface="Arial" pitchFamily="34" charset="0"/>
                <a:ea typeface="+mj-ea"/>
                <a:cs typeface="Arial" pitchFamily="34" charset="0"/>
              </a:rPr>
              <a:t>………………………………………………</a:t>
            </a:r>
          </a:p>
          <a:p>
            <a:pPr marL="457200" lvl="0" indent="-457200" algn="just">
              <a:spcBef>
                <a:spcPct val="0"/>
              </a:spcBef>
            </a:pPr>
            <a:r>
              <a:rPr lang="en-US" sz="2000" b="1" dirty="0">
                <a:latin typeface="Arial" pitchFamily="34" charset="0"/>
                <a:ea typeface="+mj-ea"/>
                <a:cs typeface="Arial" pitchFamily="34" charset="0"/>
              </a:rPr>
              <a:t>3. 	The place were Abraham first lived (7,5,4,5,10)</a:t>
            </a:r>
          </a:p>
          <a:p>
            <a:pPr marL="457200" lvl="0" indent="-457200" algn="just">
              <a:spcBef>
                <a:spcPct val="0"/>
              </a:spcBef>
            </a:pPr>
            <a:r>
              <a:rPr kumimoji="0" lang="en-US" sz="2000" b="1" i="0" u="none" strike="noStrike" kern="1200" cap="none" spc="0" normalizeH="0" baseline="0" noProof="0" dirty="0">
                <a:effectLst/>
                <a:uLnTx/>
                <a:uFillTx/>
                <a:latin typeface="Arial" pitchFamily="34" charset="0"/>
                <a:ea typeface="+mj-ea"/>
                <a:cs typeface="Arial" pitchFamily="34" charset="0"/>
              </a:rPr>
              <a:t>	</a:t>
            </a:r>
            <a:r>
              <a:rPr kumimoji="0" lang="en-US" sz="2000" b="1" i="0" u="none" strike="noStrike" kern="1200" cap="none" spc="0" normalizeH="0" baseline="0" noProof="0" dirty="0">
                <a:solidFill>
                  <a:srgbClr val="00B0F0"/>
                </a:solidFill>
                <a:effectLst/>
                <a:uLnTx/>
                <a:uFillTx/>
                <a:latin typeface="Arial" pitchFamily="34" charset="0"/>
                <a:ea typeface="+mj-ea"/>
                <a:cs typeface="Arial" pitchFamily="34" charset="0"/>
              </a:rPr>
              <a:t>………………………………………………</a:t>
            </a:r>
          </a:p>
          <a:p>
            <a:pPr marL="457200" lvl="0" indent="-457200" algn="just">
              <a:spcBef>
                <a:spcPct val="0"/>
              </a:spcBef>
            </a:pPr>
            <a:r>
              <a:rPr lang="en-US" sz="2000" b="1" dirty="0">
                <a:latin typeface="Arial" pitchFamily="34" charset="0"/>
                <a:ea typeface="+mj-ea"/>
                <a:cs typeface="Arial" pitchFamily="34" charset="0"/>
              </a:rPr>
              <a:t>4. 	The number of Jacob’s sons (1,3,12,6,14,12)</a:t>
            </a:r>
          </a:p>
          <a:p>
            <a:pPr marL="457200" lvl="0" indent="-457200" algn="just">
              <a:spcBef>
                <a:spcPct val="0"/>
              </a:spcBef>
            </a:pPr>
            <a:r>
              <a:rPr kumimoji="0" lang="en-US" sz="2000" b="1" i="0" u="none" strike="noStrike" kern="1200" cap="none" spc="0" normalizeH="0" baseline="0" noProof="0" dirty="0">
                <a:effectLst/>
                <a:uLnTx/>
                <a:uFillTx/>
                <a:latin typeface="Arial" pitchFamily="34" charset="0"/>
                <a:ea typeface="+mj-ea"/>
                <a:cs typeface="Arial" pitchFamily="34" charset="0"/>
              </a:rPr>
              <a:t>	</a:t>
            </a:r>
            <a:r>
              <a:rPr kumimoji="0" lang="en-US" sz="2000" b="1" i="0" u="none" strike="noStrike" kern="1200" cap="none" spc="0" normalizeH="0" baseline="0" noProof="0" dirty="0">
                <a:solidFill>
                  <a:srgbClr val="00B0F0"/>
                </a:solidFill>
                <a:effectLst/>
                <a:uLnTx/>
                <a:uFillTx/>
                <a:latin typeface="Arial" pitchFamily="34" charset="0"/>
                <a:ea typeface="+mj-ea"/>
                <a:cs typeface="Arial" pitchFamily="34" charset="0"/>
              </a:rPr>
              <a:t>………………………………………………</a:t>
            </a:r>
          </a:p>
        </p:txBody>
      </p:sp>
      <p:sp>
        <p:nvSpPr>
          <p:cNvPr id="19" name="Title 1"/>
          <p:cNvSpPr txBox="1">
            <a:spLocks/>
          </p:cNvSpPr>
          <p:nvPr/>
        </p:nvSpPr>
        <p:spPr>
          <a:xfrm>
            <a:off x="304800" y="4572000"/>
            <a:ext cx="8458200" cy="2057400"/>
          </a:xfrm>
          <a:prstGeom prst="rect">
            <a:avLst/>
          </a:prstGeom>
          <a:ln>
            <a:noFill/>
          </a:ln>
        </p:spPr>
        <p:txBody>
          <a:bodyPr vert="horz" anchor="ctr">
            <a:noAutofit/>
          </a:bodyPr>
          <a:lstStyle/>
          <a:p>
            <a:pPr marL="457200" lvl="0" indent="-457200" algn="ctr">
              <a:lnSpc>
                <a:spcPct val="150000"/>
              </a:lnSpc>
              <a:spcBef>
                <a:spcPct val="0"/>
              </a:spcBef>
            </a:pPr>
            <a:r>
              <a:rPr lang="en-US" sz="2000" b="1" dirty="0">
                <a:latin typeface="Arial" pitchFamily="34" charset="0"/>
                <a:ea typeface="+mj-ea"/>
                <a:cs typeface="Arial" pitchFamily="34" charset="0"/>
              </a:rPr>
              <a:t>T		J	W	R	A	L	H</a:t>
            </a:r>
          </a:p>
          <a:p>
            <a:pPr marL="457200" lvl="0" indent="-457200" algn="ctr">
              <a:lnSpc>
                <a:spcPct val="150000"/>
              </a:lnSpc>
              <a:spcBef>
                <a:spcPct val="0"/>
              </a:spcBef>
              <a:buAutoNum type="arabicPlain"/>
            </a:pPr>
            <a:r>
              <a:rPr kumimoji="0" lang="en-US" sz="2000" b="1" i="0" u="none" strike="noStrike" kern="1200" cap="none" spc="0" normalizeH="0" baseline="0" noProof="0" dirty="0">
                <a:effectLst/>
                <a:uLnTx/>
                <a:uFillTx/>
                <a:latin typeface="Arial" pitchFamily="34" charset="0"/>
                <a:ea typeface="+mj-ea"/>
                <a:cs typeface="Arial" pitchFamily="34" charset="0"/>
              </a:rPr>
              <a:t> 	2	3	4	5	6	7</a:t>
            </a:r>
          </a:p>
          <a:p>
            <a:pPr marL="457200" lvl="0" indent="-457200" algn="ctr">
              <a:lnSpc>
                <a:spcPct val="150000"/>
              </a:lnSpc>
              <a:spcBef>
                <a:spcPct val="0"/>
              </a:spcBef>
            </a:pPr>
            <a:r>
              <a:rPr lang="en-US" sz="2000" b="1" dirty="0">
                <a:latin typeface="Arial" pitchFamily="34" charset="0"/>
                <a:ea typeface="+mj-ea"/>
                <a:cs typeface="Arial" pitchFamily="34" charset="0"/>
              </a:rPr>
              <a:t>S		M	N	B	E	U	V</a:t>
            </a:r>
          </a:p>
          <a:p>
            <a:pPr marL="457200" lvl="0" indent="-457200" algn="ctr">
              <a:lnSpc>
                <a:spcPct val="150000"/>
              </a:lnSpc>
              <a:spcBef>
                <a:spcPct val="0"/>
              </a:spcBef>
            </a:pPr>
            <a:r>
              <a:rPr kumimoji="0" lang="en-US" sz="2000" b="1" i="0" u="none" strike="noStrike" kern="1200" cap="none" spc="0" normalizeH="0" baseline="0" noProof="0" dirty="0">
                <a:effectLst/>
                <a:uLnTx/>
                <a:uFillTx/>
                <a:latin typeface="Arial" pitchFamily="34" charset="0"/>
                <a:ea typeface="+mj-ea"/>
                <a:cs typeface="Arial" pitchFamily="34" charset="0"/>
              </a:rPr>
              <a:t>8		9	10	11	12	13	14</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ppt_w</p:attrName>
                                        </p:attrNameLst>
                                      </p:cBhvr>
                                      <p:tavLst>
                                        <p:tav tm="0">
                                          <p:val>
                                            <p:fltVal val="0"/>
                                          </p:val>
                                        </p:tav>
                                        <p:tav tm="100000">
                                          <p:val>
                                            <p:strVal val="#ppt_w"/>
                                          </p:val>
                                        </p:tav>
                                      </p:tavLst>
                                    </p:anim>
                                    <p:anim calcmode="lin" valueType="num">
                                      <p:cBhvr>
                                        <p:cTn id="20" dur="500" fill="hold"/>
                                        <p:tgtEl>
                                          <p:spTgt spid="1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ounded Rectangle 5"/>
          <p:cNvSpPr/>
          <p:nvPr/>
        </p:nvSpPr>
        <p:spPr>
          <a:xfrm>
            <a:off x="228600" y="1600200"/>
            <a:ext cx="8763000" cy="4114800"/>
          </a:xfrm>
          <a:prstGeom prst="roundRect">
            <a:avLst>
              <a:gd name="adj" fmla="val 7103"/>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just"/>
            <a:endParaRPr lang="en-US" sz="2000" dirty="0">
              <a:solidFill>
                <a:schemeClr val="tx1"/>
              </a:solidFill>
              <a:latin typeface="Arial" pitchFamily="34" charset="0"/>
              <a:cs typeface="Arial" pitchFamily="34" charset="0"/>
            </a:endParaRPr>
          </a:p>
          <a:p>
            <a:pPr marL="457200" indent="-457200" algn="just"/>
            <a:endParaRPr lang="en-US" sz="2000" dirty="0">
              <a:solidFill>
                <a:schemeClr val="tx1"/>
              </a:solidFill>
              <a:latin typeface="Arial" pitchFamily="34" charset="0"/>
              <a:cs typeface="Arial" pitchFamily="34" charset="0"/>
            </a:endParaRPr>
          </a:p>
          <a:p>
            <a:pPr marL="457200" indent="-457200" algn="just"/>
            <a:endParaRPr lang="en-US" sz="2000" dirty="0">
              <a:solidFill>
                <a:schemeClr val="tx1"/>
              </a:solidFill>
              <a:latin typeface="Arial" pitchFamily="34" charset="0"/>
              <a:cs typeface="Arial" pitchFamily="34" charset="0"/>
            </a:endParaRPr>
          </a:p>
          <a:p>
            <a:pPr marL="457200" indent="-457200" algn="just"/>
            <a:endParaRPr lang="en-US" sz="2000" dirty="0">
              <a:solidFill>
                <a:schemeClr val="tx1"/>
              </a:solidFill>
              <a:latin typeface="Arial" pitchFamily="34" charset="0"/>
              <a:cs typeface="Arial" pitchFamily="34" charset="0"/>
            </a:endParaRPr>
          </a:p>
          <a:p>
            <a:pPr marL="457200" indent="-457200" algn="just"/>
            <a:endParaRPr lang="en-US" sz="2000" dirty="0">
              <a:solidFill>
                <a:schemeClr val="tx1"/>
              </a:solidFill>
              <a:latin typeface="Arial" pitchFamily="34" charset="0"/>
              <a:cs typeface="Arial" pitchFamily="34" charset="0"/>
            </a:endParaRPr>
          </a:p>
          <a:p>
            <a:pPr marL="457200" indent="-457200" algn="just"/>
            <a:endParaRPr lang="en-US" sz="2000" dirty="0">
              <a:solidFill>
                <a:schemeClr val="tx1"/>
              </a:solidFill>
              <a:latin typeface="Arial" pitchFamily="34" charset="0"/>
              <a:cs typeface="Arial" pitchFamily="34" charset="0"/>
            </a:endParaRPr>
          </a:p>
          <a:p>
            <a:pPr marL="457200" indent="-457200" algn="just"/>
            <a:r>
              <a:rPr lang="en-US" sz="2000" dirty="0">
                <a:solidFill>
                  <a:schemeClr val="tx1"/>
                </a:solidFill>
                <a:latin typeface="Arial" pitchFamily="34" charset="0"/>
                <a:cs typeface="Arial" pitchFamily="34" charset="0"/>
              </a:rPr>
              <a:t>1. ...……………………………………………………………………..................</a:t>
            </a:r>
          </a:p>
          <a:p>
            <a:pPr marL="457200" indent="-457200" algn="just">
              <a:buAutoNum type="arabicPeriod"/>
            </a:pPr>
            <a:endParaRPr lang="en-US" sz="2000" dirty="0">
              <a:solidFill>
                <a:schemeClr val="tx1"/>
              </a:solidFill>
              <a:latin typeface="Arial" pitchFamily="34" charset="0"/>
              <a:cs typeface="Arial" pitchFamily="34" charset="0"/>
            </a:endParaRPr>
          </a:p>
          <a:p>
            <a:pPr marL="457200" indent="-457200" algn="just"/>
            <a:r>
              <a:rPr lang="en-US" sz="2000" dirty="0">
                <a:solidFill>
                  <a:schemeClr val="tx1"/>
                </a:solidFill>
                <a:latin typeface="Arial" pitchFamily="34" charset="0"/>
                <a:cs typeface="Arial" pitchFamily="34" charset="0"/>
              </a:rPr>
              <a:t>2. ..……………………………………………………………………….…………</a:t>
            </a:r>
          </a:p>
          <a:p>
            <a:pPr marL="457200" indent="-457200" algn="just"/>
            <a:endParaRPr lang="en-US" sz="2000" dirty="0">
              <a:solidFill>
                <a:schemeClr val="tx1"/>
              </a:solidFill>
              <a:latin typeface="Arial" pitchFamily="34" charset="0"/>
              <a:cs typeface="Arial" pitchFamily="34" charset="0"/>
            </a:endParaRPr>
          </a:p>
          <a:p>
            <a:pPr marL="457200" indent="-457200" algn="just"/>
            <a:r>
              <a:rPr lang="en-US" sz="2000" dirty="0">
                <a:solidFill>
                  <a:schemeClr val="tx1"/>
                </a:solidFill>
                <a:latin typeface="Arial" pitchFamily="34" charset="0"/>
                <a:cs typeface="Arial" pitchFamily="34" charset="0"/>
              </a:rPr>
              <a:t>3. …………………………………………………………………………………..</a:t>
            </a:r>
            <a:endParaRPr lang="en-US" sz="2000" dirty="0"/>
          </a:p>
          <a:p>
            <a:pPr marL="457200" indent="-457200" algn="just">
              <a:buAutoNum type="arabicPeriod"/>
            </a:pPr>
            <a:endParaRPr lang="en-US" sz="2000" dirty="0"/>
          </a:p>
        </p:txBody>
      </p:sp>
      <p:sp>
        <p:nvSpPr>
          <p:cNvPr id="4" name="Title 1"/>
          <p:cNvSpPr>
            <a:spLocks noGrp="1"/>
          </p:cNvSpPr>
          <p:nvPr>
            <p:ph type="title"/>
          </p:nvPr>
        </p:nvSpPr>
        <p:spPr>
          <a:xfrm>
            <a:off x="0" y="1600200"/>
            <a:ext cx="9144000" cy="838200"/>
          </a:xfrm>
        </p:spPr>
        <p:txBody>
          <a:bodyPr>
            <a:normAutofit/>
          </a:bodyPr>
          <a:lstStyle/>
          <a:p>
            <a:pPr algn="ctr"/>
            <a:r>
              <a:rPr lang="en-US" sz="3500" cap="none" dirty="0">
                <a:solidFill>
                  <a:srgbClr val="006600"/>
                </a:solidFill>
                <a:effectLst/>
                <a:latin typeface="Cooper Std Black" pitchFamily="18" charset="0"/>
                <a:cs typeface="Times New Roman" pitchFamily="18" charset="0"/>
              </a:rPr>
              <a:t>Repeat the slogan</a:t>
            </a:r>
          </a:p>
        </p:txBody>
      </p:sp>
      <p:sp>
        <p:nvSpPr>
          <p:cNvPr id="9" name="Content Placeholder 2"/>
          <p:cNvSpPr txBox="1">
            <a:spLocks/>
          </p:cNvSpPr>
          <p:nvPr/>
        </p:nvSpPr>
        <p:spPr>
          <a:xfrm>
            <a:off x="457200" y="2362200"/>
            <a:ext cx="8153400" cy="914400"/>
          </a:xfrm>
          <a:prstGeom prst="rect">
            <a:avLst/>
          </a:prstGeom>
        </p:spPr>
        <p:txBody>
          <a:bodyPr vert="horz">
            <a:noAutofit/>
          </a:bodyPr>
          <a:lstStyle/>
          <a:p>
            <a:pPr marL="342900" marR="0" lvl="0" indent="-342900" algn="ctr"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en-US" sz="2500" b="0" i="0" u="none" strike="noStrike" kern="1200" cap="none" spc="0" normalizeH="0" baseline="0" noProof="0" dirty="0">
                <a:ln>
                  <a:noFill/>
                </a:ln>
                <a:solidFill>
                  <a:schemeClr val="tx1"/>
                </a:solidFill>
                <a:effectLst/>
                <a:uLnTx/>
                <a:uFillTx/>
                <a:latin typeface="Arial" pitchFamily="34" charset="0"/>
                <a:ea typeface="+mn-ea"/>
                <a:cs typeface="Arial" pitchFamily="34" charset="0"/>
              </a:rPr>
              <a:t>God is our creator!</a:t>
            </a:r>
            <a:r>
              <a:rPr kumimoji="0" lang="en-US" sz="2500" b="0" i="0" u="none" strike="noStrike" kern="1200" cap="none" spc="0" normalizeH="0" noProof="0" dirty="0">
                <a:ln>
                  <a:noFill/>
                </a:ln>
                <a:solidFill>
                  <a:schemeClr val="tx1"/>
                </a:solidFill>
                <a:effectLst/>
                <a:uLnTx/>
                <a:uFillTx/>
                <a:latin typeface="Arial" pitchFamily="34" charset="0"/>
                <a:ea typeface="+mn-ea"/>
                <a:cs typeface="Arial" pitchFamily="34" charset="0"/>
              </a:rPr>
              <a:t> Jesus is our </a:t>
            </a:r>
            <a:r>
              <a:rPr kumimoji="0" lang="en-US" sz="2500" b="0" i="0" u="none" strike="noStrike" kern="1200" cap="none" spc="0" normalizeH="0" noProof="0" dirty="0" err="1">
                <a:ln>
                  <a:noFill/>
                </a:ln>
                <a:solidFill>
                  <a:schemeClr val="tx1"/>
                </a:solidFill>
                <a:effectLst/>
                <a:uLnTx/>
                <a:uFillTx/>
                <a:latin typeface="Arial" pitchFamily="34" charset="0"/>
                <a:ea typeface="+mn-ea"/>
                <a:cs typeface="Arial" pitchFamily="34" charset="0"/>
              </a:rPr>
              <a:t>Saviour</a:t>
            </a:r>
            <a:r>
              <a:rPr kumimoji="0" lang="en-US" sz="2500" b="0" i="0" u="none" strike="noStrike" kern="1200" cap="none" spc="0" normalizeH="0" noProof="0" dirty="0">
                <a:ln>
                  <a:noFill/>
                </a:ln>
                <a:solidFill>
                  <a:schemeClr val="tx1"/>
                </a:solidFill>
                <a:effectLst/>
                <a:uLnTx/>
                <a:uFillTx/>
                <a:latin typeface="Arial" pitchFamily="34" charset="0"/>
                <a:ea typeface="+mn-ea"/>
                <a:cs typeface="Arial" pitchFamily="34" charset="0"/>
              </a:rPr>
              <a:t>!</a:t>
            </a:r>
          </a:p>
          <a:p>
            <a:pPr marL="342900" marR="0" lvl="0" indent="-342900" algn="ctr"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lang="en-US" sz="2500" baseline="0" dirty="0">
                <a:solidFill>
                  <a:srgbClr val="FF00FF"/>
                </a:solidFill>
                <a:latin typeface="Arial" pitchFamily="34" charset="0"/>
                <a:cs typeface="Arial" pitchFamily="34" charset="0"/>
              </a:rPr>
              <a:t>(Write</a:t>
            </a:r>
            <a:r>
              <a:rPr lang="en-US" sz="2500" dirty="0">
                <a:solidFill>
                  <a:srgbClr val="FF00FF"/>
                </a:solidFill>
                <a:latin typeface="Arial" pitchFamily="34" charset="0"/>
                <a:cs typeface="Arial" pitchFamily="34" charset="0"/>
              </a:rPr>
              <a:t> three similar slogans)</a:t>
            </a:r>
            <a:endParaRPr kumimoji="0" lang="en-US" sz="2500" b="0" i="0" u="none" strike="noStrike" kern="1200" cap="none" spc="0" normalizeH="0" baseline="0" noProof="0" dirty="0">
              <a:ln>
                <a:noFill/>
              </a:ln>
              <a:solidFill>
                <a:srgbClr val="FF00FF"/>
              </a:solidFill>
              <a:effectLst/>
              <a:uLnTx/>
              <a:uFillTx/>
              <a:latin typeface="Arial" pitchFamily="34" charset="0"/>
              <a:ea typeface="+mn-ea"/>
              <a:cs typeface="Arial" pitchFamily="34" charset="0"/>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76" name="Picture 4" descr="C:\Users\user\Desktop\vadafone\G_Multi01.gif"/>
          <p:cNvPicPr>
            <a:picLocks noChangeAspect="1" noChangeArrowheads="1" noCrop="1"/>
          </p:cNvPicPr>
          <p:nvPr/>
        </p:nvPicPr>
        <p:blipFill>
          <a:blip r:embed="rId2" cstate="print"/>
          <a:srcRect/>
          <a:stretch>
            <a:fillRect/>
          </a:stretch>
        </p:blipFill>
        <p:spPr bwMode="auto">
          <a:xfrm>
            <a:off x="1828800" y="1600200"/>
            <a:ext cx="5410200" cy="3657600"/>
          </a:xfrm>
          <a:prstGeom prst="rect">
            <a:avLst/>
          </a:prstGeom>
          <a:noFill/>
        </p:spPr>
      </p:pic>
      <p:pic>
        <p:nvPicPr>
          <p:cNvPr id="9" name="Picture 2" descr="C:\Users\user\Desktop\SMCC PHOTO\Candle-06-june.gif"/>
          <p:cNvPicPr>
            <a:picLocks noChangeAspect="1" noChangeArrowheads="1" noCrop="1"/>
          </p:cNvPicPr>
          <p:nvPr/>
        </p:nvPicPr>
        <p:blipFill>
          <a:blip r:embed="rId3" cstate="print"/>
          <a:srcRect/>
          <a:stretch>
            <a:fillRect/>
          </a:stretch>
        </p:blipFill>
        <p:spPr bwMode="auto">
          <a:xfrm>
            <a:off x="3810000" y="1357544"/>
            <a:ext cx="1524000" cy="2071456"/>
          </a:xfrm>
          <a:prstGeom prst="rect">
            <a:avLst/>
          </a:prstGeom>
          <a:noFill/>
        </p:spPr>
      </p:pic>
      <p:sp>
        <p:nvSpPr>
          <p:cNvPr id="5" name="Rectangle 4"/>
          <p:cNvSpPr/>
          <p:nvPr/>
        </p:nvSpPr>
        <p:spPr>
          <a:xfrm>
            <a:off x="914400" y="4343400"/>
            <a:ext cx="7315200" cy="1246495"/>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Cooper Std Black" pitchFamily="18" charset="0"/>
                <a:cs typeface="Arial" pitchFamily="34" charset="0"/>
              </a:rPr>
              <a:t>Thank </a:t>
            </a:r>
            <a:r>
              <a:rPr lang="en-US" sz="7500" b="1" dirty="0">
                <a:ln w="11430">
                  <a:solidFill>
                    <a:srgbClr val="FF0000"/>
                  </a:solidFill>
                </a:ln>
                <a:solidFill>
                  <a:srgbClr val="FFFF00"/>
                </a:solidFill>
                <a:effectLst>
                  <a:outerShdw blurRad="80000" dist="40000" dir="5040000" algn="tl">
                    <a:srgbClr val="000000">
                      <a:alpha val="30000"/>
                    </a:srgbClr>
                  </a:outerShdw>
                </a:effectLst>
                <a:latin typeface="Cooper Std Black" pitchFamily="18" charset="0"/>
                <a:cs typeface="Arial" pitchFamily="34" charset="0"/>
              </a:rPr>
              <a:t>you</a:t>
            </a:r>
            <a:endPar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Cooper Std Black" pitchFamily="18" charset="0"/>
              <a:cs typeface="Arial" pitchFamily="34" charset="0"/>
            </a:endParaRPr>
          </a:p>
        </p:txBody>
      </p:sp>
      <p:pic>
        <p:nvPicPr>
          <p:cNvPr id="14" name="Picture 8" descr="mobile 032"/>
          <p:cNvPicPr>
            <a:picLocks noChangeAspect="1" noChangeArrowheads="1" noCrop="1"/>
          </p:cNvPicPr>
          <p:nvPr/>
        </p:nvPicPr>
        <p:blipFill>
          <a:blip r:embed="rId4" cstate="print"/>
          <a:srcRect/>
          <a:stretch>
            <a:fillRect/>
          </a:stretch>
        </p:blipFill>
        <p:spPr bwMode="auto">
          <a:xfrm rot="19266774">
            <a:off x="3962138" y="3504262"/>
            <a:ext cx="1257057" cy="928432"/>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par>
                                <p:cTn id="11" presetID="1" presetClass="path" presetSubtype="0" accel="50000" decel="50000" fill="hold" nodeType="withEffect">
                                  <p:stCondLst>
                                    <p:cond delay="0"/>
                                  </p:stCondLst>
                                  <p:childTnLst>
                                    <p:animMotion origin="layout" path="M 0 0  C 0.069 0  0.125 0.07467  0.125 0.16667  C 0.125 0.25867  0.069 0.33333  0 0.33333  C -0.069 0.33333  -0.125 0.25867  -0.125 0.16667  C -0.125 0.07467  -0.069 0  0 0  Z" pathEditMode="relative" ptsTypes="">
                                      <p:cBhvr>
                                        <p:cTn id="12" dur="2000" fill="hold"/>
                                        <p:tgtEl>
                                          <p:spTgt spid="14"/>
                                        </p:tgtEl>
                                        <p:attrNameLst>
                                          <p:attrName>ppt_x</p:attrName>
                                          <p:attrName>ppt_y</p:attrName>
                                        </p:attrNameLst>
                                      </p:cBhvr>
                                    </p:animMotion>
                                  </p:childTnLst>
                                </p:cTn>
                              </p:par>
                            </p:childTnLst>
                          </p:cTn>
                        </p:par>
                        <p:par>
                          <p:cTn id="13" fill="hold">
                            <p:stCondLst>
                              <p:cond delay="20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5"/>
                                        </p:tgtEl>
                                      </p:cBhvr>
                                    </p:animEffect>
                                    <p:animScale>
                                      <p:cBhvr>
                                        <p:cTn id="1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Rounded Rectangle 7"/>
          <p:cNvSpPr/>
          <p:nvPr/>
        </p:nvSpPr>
        <p:spPr>
          <a:xfrm>
            <a:off x="685800" y="304800"/>
            <a:ext cx="5562600" cy="9906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descr="C:\Users\user\Desktop\Bitmap in Forum8.cdr.png"/>
          <p:cNvPicPr>
            <a:picLocks noChangeAspect="1" noChangeArrowheads="1"/>
          </p:cNvPicPr>
          <p:nvPr/>
        </p:nvPicPr>
        <p:blipFill>
          <a:blip r:embed="rId3" cstate="print"/>
          <a:srcRect/>
          <a:stretch>
            <a:fillRect/>
          </a:stretch>
        </p:blipFill>
        <p:spPr bwMode="auto">
          <a:xfrm>
            <a:off x="1905000" y="481836"/>
            <a:ext cx="2895600" cy="737364"/>
          </a:xfrm>
          <a:prstGeom prst="rect">
            <a:avLst/>
          </a:prstGeom>
          <a:noFill/>
        </p:spPr>
      </p:pic>
      <p:sp>
        <p:nvSpPr>
          <p:cNvPr id="2" name="Title 1"/>
          <p:cNvSpPr>
            <a:spLocks noGrp="1"/>
          </p:cNvSpPr>
          <p:nvPr>
            <p:ph type="title"/>
          </p:nvPr>
        </p:nvSpPr>
        <p:spPr>
          <a:xfrm>
            <a:off x="0" y="609600"/>
            <a:ext cx="9144000" cy="1295400"/>
          </a:xfrm>
          <a:effectLst/>
        </p:spPr>
        <p:txBody>
          <a:bodyPr>
            <a:normAutofit fontScale="90000"/>
          </a:bodyPr>
          <a:lstStyle/>
          <a:p>
            <a:pPr algn="ctr"/>
            <a:r>
              <a:rPr lang="en-US" sz="2800" cap="none" dirty="0">
                <a:solidFill>
                  <a:srgbClr val="002060"/>
                </a:solidFill>
                <a:effectLst/>
                <a:latin typeface="Cooper Std Black" pitchFamily="18" charset="0"/>
                <a:cs typeface="Arial" pitchFamily="34" charset="0"/>
              </a:rPr>
              <a:t>Lesson </a:t>
            </a:r>
            <a:r>
              <a:rPr lang="en-US" sz="2800" cap="none" dirty="0">
                <a:solidFill>
                  <a:srgbClr val="002060"/>
                </a:solidFill>
                <a:effectLst/>
                <a:latin typeface="Cooper Std Black" pitchFamily="18" charset="0"/>
                <a:cs typeface="Arial" pitchFamily="34" charset="0"/>
              </a:rPr>
              <a:t>5</a:t>
            </a:r>
            <a:r>
              <a:rPr lang="en-US" sz="3300" cap="none" dirty="0">
                <a:ln>
                  <a:solidFill>
                    <a:schemeClr val="bg1"/>
                  </a:solidFill>
                </a:ln>
                <a:solidFill>
                  <a:schemeClr val="tx1"/>
                </a:solidFill>
                <a:effectLst/>
                <a:latin typeface="Arial" pitchFamily="34" charset="0"/>
                <a:cs typeface="Arial" pitchFamily="34" charset="0"/>
              </a:rPr>
              <a:t/>
            </a:r>
            <a:br>
              <a:rPr lang="en-US" sz="3300" cap="none" dirty="0">
                <a:ln>
                  <a:solidFill>
                    <a:schemeClr val="bg1"/>
                  </a:solidFill>
                </a:ln>
                <a:solidFill>
                  <a:schemeClr val="tx1"/>
                </a:solidFill>
                <a:effectLst/>
                <a:latin typeface="Arial" pitchFamily="34" charset="0"/>
                <a:cs typeface="Arial" pitchFamily="34" charset="0"/>
              </a:rPr>
            </a:br>
            <a:r>
              <a:rPr lang="en-US" sz="3300" cap="none" dirty="0">
                <a:ln>
                  <a:solidFill>
                    <a:schemeClr val="bg1"/>
                  </a:solidFill>
                </a:ln>
                <a:solidFill>
                  <a:schemeClr val="tx1"/>
                </a:solidFill>
                <a:effectLst/>
                <a:latin typeface="Cooper Std Black" pitchFamily="18" charset="0"/>
                <a:cs typeface="Times New Roman" pitchFamily="18" charset="0"/>
              </a:rPr>
              <a:t/>
            </a:r>
            <a:br>
              <a:rPr lang="en-US" sz="3300" cap="none" dirty="0">
                <a:ln>
                  <a:solidFill>
                    <a:schemeClr val="bg1"/>
                  </a:solidFill>
                </a:ln>
                <a:solidFill>
                  <a:schemeClr val="tx1"/>
                </a:solidFill>
                <a:effectLst/>
                <a:latin typeface="Cooper Std Black" pitchFamily="18" charset="0"/>
                <a:cs typeface="Times New Roman" pitchFamily="18" charset="0"/>
              </a:rPr>
            </a:br>
            <a:r>
              <a:rPr lang="en-US" sz="3700" cap="none" dirty="0">
                <a:ln>
                  <a:solidFill>
                    <a:schemeClr val="bg1"/>
                  </a:solidFill>
                </a:ln>
                <a:solidFill>
                  <a:srgbClr val="FF0000"/>
                </a:solidFill>
                <a:effectLst/>
                <a:latin typeface="Cooper Std Black" pitchFamily="18" charset="0"/>
                <a:cs typeface="Times New Roman" pitchFamily="18" charset="0"/>
              </a:rPr>
              <a:t>GOD WHO PREPARES THE WAY FOR SALVATION</a:t>
            </a:r>
          </a:p>
        </p:txBody>
      </p:sp>
      <p:pic>
        <p:nvPicPr>
          <p:cNvPr id="1026" name="Picture 2" descr="C:\Users\user\Desktop\JesusComingSoon.jpg"/>
          <p:cNvPicPr>
            <a:picLocks noChangeAspect="1" noChangeArrowheads="1"/>
          </p:cNvPicPr>
          <p:nvPr/>
        </p:nvPicPr>
        <p:blipFill>
          <a:blip r:embed="rId4" cstate="print"/>
          <a:srcRect/>
          <a:stretch>
            <a:fillRect/>
          </a:stretch>
        </p:blipFill>
        <p:spPr bwMode="auto">
          <a:xfrm>
            <a:off x="1219200" y="2209800"/>
            <a:ext cx="6629401" cy="4431314"/>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Ref idx="1001">
        <a:schemeClr val="bg1"/>
      </p:bgRef>
    </p:bg>
    <p:spTree>
      <p:nvGrpSpPr>
        <p:cNvPr id="1" name=""/>
        <p:cNvGrpSpPr/>
        <p:nvPr/>
      </p:nvGrpSpPr>
      <p:grpSpPr>
        <a:xfrm>
          <a:off x="0" y="0"/>
          <a:ext cx="0" cy="0"/>
          <a:chOff x="0" y="0"/>
          <a:chExt cx="0" cy="0"/>
        </a:xfrm>
      </p:grpSpPr>
      <p:pic>
        <p:nvPicPr>
          <p:cNvPr id="10"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2050" name="Picture 2" descr="C:\Users\user\Desktop\death-twenty-second-sunday-after-pentecost-straits-and-anguish-of-dying-christians.jpg"/>
          <p:cNvPicPr>
            <a:picLocks noChangeAspect="1" noChangeArrowheads="1"/>
          </p:cNvPicPr>
          <p:nvPr/>
        </p:nvPicPr>
        <p:blipFill>
          <a:blip r:embed="rId3" cstate="print"/>
          <a:srcRect/>
          <a:stretch>
            <a:fillRect/>
          </a:stretch>
        </p:blipFill>
        <p:spPr bwMode="auto">
          <a:xfrm>
            <a:off x="0" y="-49648"/>
            <a:ext cx="4876800" cy="6907648"/>
          </a:xfrm>
          <a:prstGeom prst="rect">
            <a:avLst/>
          </a:prstGeom>
          <a:noFill/>
        </p:spPr>
      </p:pic>
      <p:pic>
        <p:nvPicPr>
          <p:cNvPr id="19" name="Picture 2" descr="C:\Users\user\Desktop\Grass_Ground_with_Flowers_and_Butterflies_PNG_Clipart.png"/>
          <p:cNvPicPr>
            <a:picLocks noChangeAspect="1" noChangeArrowheads="1"/>
          </p:cNvPicPr>
          <p:nvPr/>
        </p:nvPicPr>
        <p:blipFill>
          <a:blip r:embed="rId4" cstate="print"/>
          <a:srcRect l="6667"/>
          <a:stretch>
            <a:fillRect/>
          </a:stretch>
        </p:blipFill>
        <p:spPr bwMode="auto">
          <a:xfrm>
            <a:off x="3810000" y="4400550"/>
            <a:ext cx="5334000" cy="2457450"/>
          </a:xfrm>
          <a:prstGeom prst="rect">
            <a:avLst/>
          </a:prstGeom>
          <a:noFill/>
        </p:spPr>
      </p:pic>
      <p:sp>
        <p:nvSpPr>
          <p:cNvPr id="6" name="Rounded Rectangle 5"/>
          <p:cNvSpPr/>
          <p:nvPr/>
        </p:nvSpPr>
        <p:spPr>
          <a:xfrm>
            <a:off x="5105400" y="228600"/>
            <a:ext cx="3810000" cy="2590800"/>
          </a:xfrm>
          <a:prstGeom prst="roundRect">
            <a:avLst>
              <a:gd name="adj" fmla="val 13110"/>
            </a:avLst>
          </a:prstGeom>
          <a:solidFill>
            <a:schemeClr val="tx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5334000" y="420231"/>
            <a:ext cx="3429000" cy="2246769"/>
          </a:xfrm>
          <a:prstGeom prst="rect">
            <a:avLst/>
          </a:prstGeom>
          <a:noFill/>
        </p:spPr>
        <p:txBody>
          <a:bodyPr wrap="square" rtlCol="0">
            <a:spAutoFit/>
          </a:bodyPr>
          <a:lstStyle/>
          <a:p>
            <a:pPr algn="ctr"/>
            <a:r>
              <a:rPr lang="en-US" sz="2000" b="1" dirty="0">
                <a:solidFill>
                  <a:schemeClr val="bg1"/>
                </a:solidFill>
                <a:latin typeface="Arial" pitchFamily="34" charset="0"/>
                <a:cs typeface="Arial" pitchFamily="34" charset="0"/>
              </a:rPr>
              <a:t>Man who was created by God sinned against Him. God punished them. But he did not desert them. He loved even sinners and prepared the ways to save them from sin.</a:t>
            </a:r>
          </a:p>
        </p:txBody>
      </p:sp>
      <p:pic>
        <p:nvPicPr>
          <p:cNvPr id="15" name="Picture 14" descr="I:\ass.gif"/>
          <p:cNvPicPr>
            <a:picLocks noChangeAspect="1" noChangeArrowheads="1" noCrop="1"/>
          </p:cNvPicPr>
          <p:nvPr/>
        </p:nvPicPr>
        <p:blipFill>
          <a:blip r:embed="rId5" cstate="print"/>
          <a:srcRect/>
          <a:stretch>
            <a:fillRect/>
          </a:stretch>
        </p:blipFill>
        <p:spPr bwMode="auto">
          <a:xfrm>
            <a:off x="5410200" y="2743200"/>
            <a:ext cx="3477684" cy="2608263"/>
          </a:xfrm>
          <a:prstGeom prst="rect">
            <a:avLst/>
          </a:prstGeom>
          <a:noFill/>
        </p:spPr>
      </p:pic>
      <p:pic>
        <p:nvPicPr>
          <p:cNvPr id="17" name="Picture 3" descr="I:\ass.gif"/>
          <p:cNvPicPr>
            <a:picLocks noChangeAspect="1" noChangeArrowheads="1" noCrop="1"/>
          </p:cNvPicPr>
          <p:nvPr/>
        </p:nvPicPr>
        <p:blipFill>
          <a:blip r:embed="rId5" cstate="print"/>
          <a:srcRect/>
          <a:stretch>
            <a:fillRect/>
          </a:stretch>
        </p:blipFill>
        <p:spPr bwMode="auto">
          <a:xfrm>
            <a:off x="5257800" y="3352800"/>
            <a:ext cx="3477684" cy="2608263"/>
          </a:xfrm>
          <a:prstGeom prst="rect">
            <a:avLst/>
          </a:prstGeom>
          <a:noFill/>
        </p:spPr>
      </p:pic>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9" name="Rounded Rectangle 8"/>
          <p:cNvSpPr/>
          <p:nvPr/>
        </p:nvSpPr>
        <p:spPr>
          <a:xfrm>
            <a:off x="228600" y="281226"/>
            <a:ext cx="8763000" cy="2919174"/>
          </a:xfrm>
          <a:prstGeom prst="roundRect">
            <a:avLst>
              <a:gd name="adj" fmla="val 16858"/>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533400" y="320695"/>
            <a:ext cx="8153400" cy="2785378"/>
          </a:xfrm>
          <a:prstGeom prst="rect">
            <a:avLst/>
          </a:prstGeom>
          <a:noFill/>
        </p:spPr>
        <p:txBody>
          <a:bodyPr wrap="square" rtlCol="0">
            <a:spAutoFit/>
          </a:bodyPr>
          <a:lstStyle/>
          <a:p>
            <a:pPr algn="just"/>
            <a:r>
              <a:rPr lang="en-US" sz="2500" dirty="0">
                <a:latin typeface="Arial" pitchFamily="34" charset="0"/>
                <a:cs typeface="Arial" pitchFamily="34" charset="0"/>
              </a:rPr>
              <a:t>	God called Abraham specially for this. He lived in Haran. His wife was Sarah. Both of them obeyed God. God said to Abraham: </a:t>
            </a:r>
            <a:r>
              <a:rPr lang="en-US" sz="2500" b="1" dirty="0">
                <a:solidFill>
                  <a:srgbClr val="6666FF"/>
                </a:solidFill>
                <a:latin typeface="Arial" pitchFamily="34" charset="0"/>
                <a:cs typeface="Arial" pitchFamily="34" charset="0"/>
              </a:rPr>
              <a:t>Leave your own homeland, home and relatives and go to the place which I show you. I will make you a big nation. I will bless you. </a:t>
            </a:r>
            <a:r>
              <a:rPr lang="en-US" sz="2500" b="1" dirty="0" err="1">
                <a:solidFill>
                  <a:srgbClr val="6666FF"/>
                </a:solidFill>
                <a:latin typeface="Arial" pitchFamily="34" charset="0"/>
                <a:cs typeface="Arial" pitchFamily="34" charset="0"/>
              </a:rPr>
              <a:t>Throught</a:t>
            </a:r>
            <a:r>
              <a:rPr lang="en-US" sz="2500" b="1" dirty="0">
                <a:solidFill>
                  <a:srgbClr val="6666FF"/>
                </a:solidFill>
                <a:latin typeface="Arial" pitchFamily="34" charset="0"/>
                <a:cs typeface="Arial" pitchFamily="34" charset="0"/>
              </a:rPr>
              <a:t> you, the whole earth and its people will be blessed </a:t>
            </a:r>
            <a:r>
              <a:rPr lang="en-US" sz="2500" dirty="0">
                <a:latin typeface="Arial" pitchFamily="34" charset="0"/>
                <a:cs typeface="Arial" pitchFamily="34" charset="0"/>
              </a:rPr>
              <a:t>(Genesis 12:1-3)</a:t>
            </a:r>
          </a:p>
        </p:txBody>
      </p:sp>
      <p:pic>
        <p:nvPicPr>
          <p:cNvPr id="8" name="Picture 2" descr="C:\Users\user\Desktop\6a00d8345258d569e20120a6a252d8970c-800wi.jpg"/>
          <p:cNvPicPr>
            <a:picLocks noChangeAspect="1" noChangeArrowheads="1"/>
          </p:cNvPicPr>
          <p:nvPr/>
        </p:nvPicPr>
        <p:blipFill>
          <a:blip r:embed="rId3" cstate="print"/>
          <a:srcRect l="4073" t="7721" r="6323" b="7346"/>
          <a:stretch>
            <a:fillRect/>
          </a:stretch>
        </p:blipFill>
        <p:spPr bwMode="auto">
          <a:xfrm>
            <a:off x="2133600" y="3276600"/>
            <a:ext cx="4800600" cy="3600450"/>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6" name="Picture 5" descr="E:\NEW POWER POINT 2013\class 3 bit\abraham_10.jpg"/>
          <p:cNvPicPr>
            <a:picLocks noChangeAspect="1" noChangeArrowheads="1"/>
          </p:cNvPicPr>
          <p:nvPr/>
        </p:nvPicPr>
        <p:blipFill>
          <a:blip r:embed="rId4" cstate="print"/>
          <a:srcRect/>
          <a:stretch>
            <a:fillRect/>
          </a:stretch>
        </p:blipFill>
        <p:spPr bwMode="auto">
          <a:xfrm>
            <a:off x="0" y="0"/>
            <a:ext cx="5705474" cy="6858000"/>
          </a:xfrm>
          <a:prstGeom prst="rect">
            <a:avLst/>
          </a:prstGeom>
          <a:noFill/>
        </p:spPr>
      </p:pic>
      <p:sp>
        <p:nvSpPr>
          <p:cNvPr id="9" name="Rounded Rectangle 8"/>
          <p:cNvSpPr/>
          <p:nvPr/>
        </p:nvSpPr>
        <p:spPr>
          <a:xfrm>
            <a:off x="5943600" y="1066800"/>
            <a:ext cx="2971800" cy="3810000"/>
          </a:xfrm>
          <a:prstGeom prst="roundRect">
            <a:avLst>
              <a:gd name="adj" fmla="val 22996"/>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6096000" y="1401901"/>
            <a:ext cx="2743200" cy="3170099"/>
          </a:xfrm>
          <a:prstGeom prst="rect">
            <a:avLst/>
          </a:prstGeom>
          <a:noFill/>
        </p:spPr>
        <p:txBody>
          <a:bodyPr wrap="square" rtlCol="0">
            <a:spAutoFit/>
          </a:bodyPr>
          <a:lstStyle/>
          <a:p>
            <a:pPr algn="ctr"/>
            <a:r>
              <a:rPr lang="en-US" sz="2000" dirty="0">
                <a:latin typeface="Arial" pitchFamily="34" charset="0"/>
                <a:cs typeface="Arial" pitchFamily="34" charset="0"/>
              </a:rPr>
              <a:t>As instructed by God, Abraham left Haran with his wife and </a:t>
            </a:r>
            <a:r>
              <a:rPr lang="en-US" sz="2000" dirty="0" err="1">
                <a:latin typeface="Arial" pitchFamily="34" charset="0"/>
                <a:cs typeface="Arial" pitchFamily="34" charset="0"/>
              </a:rPr>
              <a:t>Loth</a:t>
            </a:r>
            <a:r>
              <a:rPr lang="en-US" sz="2000" dirty="0">
                <a:latin typeface="Arial" pitchFamily="34" charset="0"/>
                <a:cs typeface="Arial" pitchFamily="34" charset="0"/>
              </a:rPr>
              <a:t> - his nephew and dwelt in Canaan. God appeared to Abraham and said: </a:t>
            </a:r>
            <a:r>
              <a:rPr lang="en-US" sz="2000" b="1" dirty="0">
                <a:solidFill>
                  <a:srgbClr val="FF00FF"/>
                </a:solidFill>
                <a:latin typeface="Arial" pitchFamily="34" charset="0"/>
                <a:cs typeface="Arial" pitchFamily="34" charset="0"/>
              </a:rPr>
              <a:t>I will give this land to your descendants. </a:t>
            </a:r>
            <a:r>
              <a:rPr lang="en-US" sz="2000" dirty="0">
                <a:latin typeface="Arial" pitchFamily="34" charset="0"/>
                <a:cs typeface="Arial" pitchFamily="34" charset="0"/>
              </a:rPr>
              <a:t>(Genesis 12:7).</a:t>
            </a:r>
          </a:p>
        </p:txBody>
      </p:sp>
      <p:pic>
        <p:nvPicPr>
          <p:cNvPr id="41" name="Picture 12" descr="D:\class psd\class 1\butterfly-animated-colourful-pattern.gif"/>
          <p:cNvPicPr>
            <a:picLocks noChangeAspect="1" noChangeArrowheads="1" noCrop="1"/>
          </p:cNvPicPr>
          <p:nvPr/>
        </p:nvPicPr>
        <p:blipFill>
          <a:blip r:embed="rId5" cstate="print"/>
          <a:srcRect/>
          <a:stretch>
            <a:fillRect/>
          </a:stretch>
        </p:blipFill>
        <p:spPr bwMode="auto">
          <a:xfrm>
            <a:off x="6400800" y="5311775"/>
            <a:ext cx="2151063" cy="860425"/>
          </a:xfrm>
          <a:prstGeom prst="rect">
            <a:avLst/>
          </a:prstGeom>
          <a:noFill/>
        </p:spPr>
      </p:pic>
      <p:pic>
        <p:nvPicPr>
          <p:cNvPr id="42" name="Picture 12" descr="D:\class psd\class 1\butterfly-animated-colourful-pattern.gif"/>
          <p:cNvPicPr>
            <a:picLocks noChangeAspect="1" noChangeArrowheads="1" noCrop="1"/>
          </p:cNvPicPr>
          <p:nvPr/>
        </p:nvPicPr>
        <p:blipFill>
          <a:blip r:embed="rId5" cstate="print"/>
          <a:srcRect/>
          <a:stretch>
            <a:fillRect/>
          </a:stretch>
        </p:blipFill>
        <p:spPr bwMode="auto">
          <a:xfrm>
            <a:off x="1295400" y="4343400"/>
            <a:ext cx="2151063" cy="860425"/>
          </a:xfrm>
          <a:prstGeom prst="rect">
            <a:avLst/>
          </a:prstGeom>
          <a:noFill/>
        </p:spPr>
      </p:pic>
      <p:pic>
        <p:nvPicPr>
          <p:cNvPr id="8" name="Picture 2" descr="C:\Users\user\Desktop\Grass_Ground_with_Flowers_and_Butterflies_PNG_Clipart.png"/>
          <p:cNvPicPr>
            <a:picLocks noChangeAspect="1" noChangeArrowheads="1"/>
          </p:cNvPicPr>
          <p:nvPr/>
        </p:nvPicPr>
        <p:blipFill>
          <a:blip r:embed="rId6" cstate="print"/>
          <a:srcRect l="6667"/>
          <a:stretch>
            <a:fillRect/>
          </a:stretch>
        </p:blipFill>
        <p:spPr bwMode="auto">
          <a:xfrm>
            <a:off x="0" y="5137785"/>
            <a:ext cx="3733800" cy="1720215"/>
          </a:xfrm>
          <a:prstGeom prst="rect">
            <a:avLst/>
          </a:prstGeom>
          <a:noFill/>
        </p:spPr>
      </p:pic>
      <p:pic>
        <p:nvPicPr>
          <p:cNvPr id="10" name="Picture 2" descr="C:\Users\user\Desktop\Grass_Ground_with_Flowers_and_Butterflies_PNG_Clipart.png"/>
          <p:cNvPicPr>
            <a:picLocks noChangeAspect="1" noChangeArrowheads="1"/>
          </p:cNvPicPr>
          <p:nvPr/>
        </p:nvPicPr>
        <p:blipFill>
          <a:blip r:embed="rId6" cstate="print"/>
          <a:srcRect l="6667"/>
          <a:stretch>
            <a:fillRect/>
          </a:stretch>
        </p:blipFill>
        <p:spPr bwMode="auto">
          <a:xfrm>
            <a:off x="3429000" y="5137785"/>
            <a:ext cx="3733800" cy="1720215"/>
          </a:xfrm>
          <a:prstGeom prst="rect">
            <a:avLst/>
          </a:prstGeom>
          <a:noFill/>
        </p:spPr>
      </p:pic>
      <p:pic>
        <p:nvPicPr>
          <p:cNvPr id="11" name="Picture 2" descr="C:\Users\user\Desktop\Grass_Ground_with_Flowers_and_Butterflies_PNG_Clipart.png"/>
          <p:cNvPicPr>
            <a:picLocks noChangeAspect="1" noChangeArrowheads="1"/>
          </p:cNvPicPr>
          <p:nvPr/>
        </p:nvPicPr>
        <p:blipFill>
          <a:blip r:embed="rId6" cstate="print"/>
          <a:srcRect l="6667"/>
          <a:stretch>
            <a:fillRect/>
          </a:stretch>
        </p:blipFill>
        <p:spPr bwMode="auto">
          <a:xfrm>
            <a:off x="5410200" y="5137785"/>
            <a:ext cx="3733800" cy="1720215"/>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9" name="Rounded Rectangle 8"/>
          <p:cNvSpPr/>
          <p:nvPr/>
        </p:nvSpPr>
        <p:spPr>
          <a:xfrm>
            <a:off x="228600" y="685800"/>
            <a:ext cx="8686800" cy="5486400"/>
          </a:xfrm>
          <a:prstGeom prst="roundRect">
            <a:avLst>
              <a:gd name="adj" fmla="val 6962"/>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3" descr="E:\NEW POWER POINT 2013\class 3 bit\Isaac-Born-of-Abraham.jpg"/>
          <p:cNvPicPr>
            <a:picLocks noChangeAspect="1" noChangeArrowheads="1"/>
          </p:cNvPicPr>
          <p:nvPr/>
        </p:nvPicPr>
        <p:blipFill>
          <a:blip r:embed="rId3" cstate="print"/>
          <a:srcRect r="22701"/>
          <a:stretch>
            <a:fillRect/>
          </a:stretch>
        </p:blipFill>
        <p:spPr bwMode="auto">
          <a:xfrm>
            <a:off x="381000" y="914400"/>
            <a:ext cx="3733800" cy="4709907"/>
          </a:xfrm>
          <a:prstGeom prst="rect">
            <a:avLst/>
          </a:prstGeom>
          <a:noFill/>
        </p:spPr>
      </p:pic>
      <p:sp>
        <p:nvSpPr>
          <p:cNvPr id="4" name="TextBox 3"/>
          <p:cNvSpPr txBox="1"/>
          <p:nvPr/>
        </p:nvSpPr>
        <p:spPr>
          <a:xfrm>
            <a:off x="4343400" y="1676400"/>
            <a:ext cx="4191000" cy="2754600"/>
          </a:xfrm>
          <a:prstGeom prst="rect">
            <a:avLst/>
          </a:prstGeom>
          <a:noFill/>
        </p:spPr>
        <p:txBody>
          <a:bodyPr wrap="square" rtlCol="0">
            <a:spAutoFit/>
          </a:bodyPr>
          <a:lstStyle/>
          <a:p>
            <a:pPr algn="just"/>
            <a:r>
              <a:rPr lang="en-US" sz="2300" b="1" dirty="0">
                <a:solidFill>
                  <a:srgbClr val="FF0000"/>
                </a:solidFill>
                <a:latin typeface="Arial" pitchFamily="34" charset="0"/>
                <a:cs typeface="Arial" pitchFamily="34" charset="0"/>
              </a:rPr>
              <a:t>	</a:t>
            </a:r>
            <a:r>
              <a:rPr lang="en-US" sz="2300" dirty="0">
                <a:latin typeface="Arial" pitchFamily="34" charset="0"/>
                <a:cs typeface="Arial" pitchFamily="34" charset="0"/>
              </a:rPr>
              <a:t>Abraham and Sarah did not have children. They were very old. But God promised them a son. Abraham believed in God’s promise. They got a son as God promised. His name was </a:t>
            </a:r>
            <a:r>
              <a:rPr lang="en-US" sz="3500" b="1" dirty="0">
                <a:solidFill>
                  <a:srgbClr val="FF0000"/>
                </a:solidFill>
                <a:latin typeface="Arial" pitchFamily="34" charset="0"/>
                <a:cs typeface="Arial" pitchFamily="34" charset="0"/>
              </a:rPr>
              <a:t>Isaac.</a:t>
            </a:r>
            <a:endParaRPr lang="en-US" sz="3500" dirty="0">
              <a:latin typeface="Arial" pitchFamily="34" charset="0"/>
              <a:cs typeface="Arial" pitchFamily="34" charset="0"/>
            </a:endParaRPr>
          </a:p>
        </p:txBody>
      </p:sp>
      <p:pic>
        <p:nvPicPr>
          <p:cNvPr id="20" name="Picture 2" descr="C:\Users\user\Desktop\Grass_Ground_with_Flowers_and_Butterflies_PNG_Clipart.png"/>
          <p:cNvPicPr>
            <a:picLocks noChangeAspect="1" noChangeArrowheads="1"/>
          </p:cNvPicPr>
          <p:nvPr/>
        </p:nvPicPr>
        <p:blipFill>
          <a:blip r:embed="rId4" cstate="print"/>
          <a:srcRect l="6667"/>
          <a:stretch>
            <a:fillRect/>
          </a:stretch>
        </p:blipFill>
        <p:spPr bwMode="auto">
          <a:xfrm>
            <a:off x="381000" y="3918585"/>
            <a:ext cx="3733800" cy="1720215"/>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8" name="Picture 2" descr="C:\Users\user\Desktop\1995 Matthew Prologue (1).jpg"/>
          <p:cNvPicPr>
            <a:picLocks noChangeAspect="1" noChangeArrowheads="1"/>
          </p:cNvPicPr>
          <p:nvPr/>
        </p:nvPicPr>
        <p:blipFill>
          <a:blip r:embed="rId3" cstate="print"/>
          <a:srcRect/>
          <a:stretch>
            <a:fillRect/>
          </a:stretch>
        </p:blipFill>
        <p:spPr bwMode="auto">
          <a:xfrm>
            <a:off x="1752600" y="2259330"/>
            <a:ext cx="5638800" cy="4370070"/>
          </a:xfrm>
          <a:prstGeom prst="rect">
            <a:avLst/>
          </a:prstGeom>
          <a:noFill/>
        </p:spPr>
      </p:pic>
      <p:sp>
        <p:nvSpPr>
          <p:cNvPr id="9" name="Rounded Rectangle 8"/>
          <p:cNvSpPr/>
          <p:nvPr/>
        </p:nvSpPr>
        <p:spPr>
          <a:xfrm>
            <a:off x="228600" y="304800"/>
            <a:ext cx="8686800" cy="2209800"/>
          </a:xfrm>
          <a:prstGeom prst="roundRect">
            <a:avLst>
              <a:gd name="adj" fmla="val 6962"/>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04800" y="457200"/>
            <a:ext cx="8458200" cy="2015936"/>
          </a:xfrm>
          <a:prstGeom prst="rect">
            <a:avLst/>
          </a:prstGeom>
          <a:noFill/>
        </p:spPr>
        <p:txBody>
          <a:bodyPr wrap="square" rtlCol="0">
            <a:spAutoFit/>
          </a:bodyPr>
          <a:lstStyle/>
          <a:p>
            <a:pPr algn="just"/>
            <a:r>
              <a:rPr lang="en-US" sz="2500" b="1" dirty="0">
                <a:solidFill>
                  <a:srgbClr val="FF0000"/>
                </a:solidFill>
                <a:latin typeface="Arial" pitchFamily="34" charset="0"/>
                <a:cs typeface="Arial" pitchFamily="34" charset="0"/>
              </a:rPr>
              <a:t>	</a:t>
            </a:r>
            <a:r>
              <a:rPr lang="en-US" sz="2500" dirty="0">
                <a:latin typeface="Arial" pitchFamily="34" charset="0"/>
                <a:cs typeface="Arial" pitchFamily="34" charset="0"/>
              </a:rPr>
              <a:t>Isaac had children-Esau and Jacob. </a:t>
            </a:r>
            <a:r>
              <a:rPr lang="en-US" sz="2500" dirty="0" err="1">
                <a:latin typeface="Arial" pitchFamily="34" charset="0"/>
                <a:cs typeface="Arial" pitchFamily="34" charset="0"/>
              </a:rPr>
              <a:t>Jocob</a:t>
            </a:r>
            <a:r>
              <a:rPr lang="en-US" sz="2500" dirty="0">
                <a:latin typeface="Arial" pitchFamily="34" charset="0"/>
                <a:cs typeface="Arial" pitchFamily="34" charset="0"/>
              </a:rPr>
              <a:t> had twelve sons. Through them </a:t>
            </a:r>
            <a:r>
              <a:rPr lang="en-US" sz="2500" dirty="0" err="1">
                <a:latin typeface="Arial" pitchFamily="34" charset="0"/>
                <a:cs typeface="Arial" pitchFamily="34" charset="0"/>
              </a:rPr>
              <a:t>Abrsham’s</a:t>
            </a:r>
            <a:r>
              <a:rPr lang="en-US" sz="2500" dirty="0">
                <a:latin typeface="Arial" pitchFamily="34" charset="0"/>
                <a:cs typeface="Arial" pitchFamily="34" charset="0"/>
              </a:rPr>
              <a:t> descendants grew and they got divided into twelve tribes. They lived in the promised land.</a:t>
            </a:r>
            <a:r>
              <a:rPr lang="en-US" sz="2500" b="1" dirty="0">
                <a:solidFill>
                  <a:srgbClr val="FF0000"/>
                </a:solidFill>
                <a:latin typeface="Arial" pitchFamily="34" charset="0"/>
                <a:cs typeface="Arial" pitchFamily="34" charset="0"/>
              </a:rPr>
              <a:t> The descendants of Jacob are known as Israel.</a:t>
            </a:r>
            <a:endParaRPr lang="en-US" sz="2500" dirty="0">
              <a:latin typeface="Arial" pitchFamily="34" charset="0"/>
              <a:cs typeface="Arial" pitchFamily="34" charset="0"/>
            </a:endParaRPr>
          </a:p>
        </p:txBody>
      </p:sp>
      <p:pic>
        <p:nvPicPr>
          <p:cNvPr id="5" name="Picture 2" descr="C:\Users\user\Desktop\Grass_Ground_with_Flowers_and_Butterflies_PNG_Clipart.png"/>
          <p:cNvPicPr>
            <a:picLocks noChangeAspect="1" noChangeArrowheads="1"/>
          </p:cNvPicPr>
          <p:nvPr/>
        </p:nvPicPr>
        <p:blipFill>
          <a:blip r:embed="rId4" cstate="print"/>
          <a:srcRect l="6667"/>
          <a:stretch>
            <a:fillRect/>
          </a:stretch>
        </p:blipFill>
        <p:spPr bwMode="auto">
          <a:xfrm>
            <a:off x="0" y="5137785"/>
            <a:ext cx="3733800" cy="1720215"/>
          </a:xfrm>
          <a:prstGeom prst="rect">
            <a:avLst/>
          </a:prstGeom>
          <a:noFill/>
        </p:spPr>
      </p:pic>
      <p:pic>
        <p:nvPicPr>
          <p:cNvPr id="6" name="Picture 2" descr="C:\Users\user\Desktop\Grass_Ground_with_Flowers_and_Butterflies_PNG_Clipart.png"/>
          <p:cNvPicPr>
            <a:picLocks noChangeAspect="1" noChangeArrowheads="1"/>
          </p:cNvPicPr>
          <p:nvPr/>
        </p:nvPicPr>
        <p:blipFill>
          <a:blip r:embed="rId4" cstate="print"/>
          <a:srcRect l="6667"/>
          <a:stretch>
            <a:fillRect/>
          </a:stretch>
        </p:blipFill>
        <p:spPr bwMode="auto">
          <a:xfrm>
            <a:off x="2971800" y="5137785"/>
            <a:ext cx="3733800" cy="1720215"/>
          </a:xfrm>
          <a:prstGeom prst="rect">
            <a:avLst/>
          </a:prstGeom>
          <a:noFill/>
        </p:spPr>
      </p:pic>
      <p:pic>
        <p:nvPicPr>
          <p:cNvPr id="7" name="Picture 2" descr="C:\Users\user\Desktop\Grass_Ground_with_Flowers_and_Butterflies_PNG_Clipart.png"/>
          <p:cNvPicPr>
            <a:picLocks noChangeAspect="1" noChangeArrowheads="1"/>
          </p:cNvPicPr>
          <p:nvPr/>
        </p:nvPicPr>
        <p:blipFill>
          <a:blip r:embed="rId4" cstate="print"/>
          <a:srcRect l="6667"/>
          <a:stretch>
            <a:fillRect/>
          </a:stretch>
        </p:blipFill>
        <p:spPr bwMode="auto">
          <a:xfrm>
            <a:off x="5410200" y="5137785"/>
            <a:ext cx="3733800" cy="1720215"/>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9" name="Rounded Rectangle 8"/>
          <p:cNvSpPr/>
          <p:nvPr/>
        </p:nvSpPr>
        <p:spPr>
          <a:xfrm>
            <a:off x="152400" y="228600"/>
            <a:ext cx="8839200" cy="1676400"/>
          </a:xfrm>
          <a:prstGeom prst="roundRect">
            <a:avLst>
              <a:gd name="adj" fmla="val 7440"/>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81000" y="346264"/>
            <a:ext cx="8458200" cy="1323439"/>
          </a:xfrm>
          <a:prstGeom prst="rect">
            <a:avLst/>
          </a:prstGeom>
          <a:noFill/>
        </p:spPr>
        <p:txBody>
          <a:bodyPr wrap="square" rtlCol="0">
            <a:spAutoFit/>
          </a:bodyPr>
          <a:lstStyle/>
          <a:p>
            <a:pPr algn="just"/>
            <a:r>
              <a:rPr lang="en-US" sz="2000" b="1" dirty="0">
                <a:solidFill>
                  <a:srgbClr val="FF00FF"/>
                </a:solidFill>
                <a:latin typeface="Arial" pitchFamily="34" charset="0"/>
                <a:cs typeface="Arial" pitchFamily="34" charset="0"/>
              </a:rPr>
              <a:t>	</a:t>
            </a:r>
            <a:r>
              <a:rPr lang="en-US" sz="2000" dirty="0">
                <a:latin typeface="Arial" pitchFamily="34" charset="0"/>
                <a:cs typeface="Arial" pitchFamily="34" charset="0"/>
              </a:rPr>
              <a:t>Joseph was one of the twelve sons of Jacob. Jacob was well pleased with Joseph. As he was liked most, some of his brothers hated him. They sold him as a slave to the Egyptians. </a:t>
            </a:r>
            <a:r>
              <a:rPr lang="en-US" sz="2000" b="1" dirty="0">
                <a:solidFill>
                  <a:srgbClr val="FF00FF"/>
                </a:solidFill>
                <a:latin typeface="Arial" pitchFamily="34" charset="0"/>
                <a:cs typeface="Arial" pitchFamily="34" charset="0"/>
              </a:rPr>
              <a:t>But God was with him. By God’s providence, he was appointed the ruler of Egypt.</a:t>
            </a:r>
          </a:p>
        </p:txBody>
      </p:sp>
      <p:pic>
        <p:nvPicPr>
          <p:cNvPr id="7" name="Picture 2" descr="C:\Documents and Settings\Administrator\My Documents\My Pictures\untitled folder\bible OT\joseph\JosephinaStrangeLand.jpg"/>
          <p:cNvPicPr>
            <a:picLocks noChangeAspect="1" noChangeArrowheads="1"/>
          </p:cNvPicPr>
          <p:nvPr/>
        </p:nvPicPr>
        <p:blipFill>
          <a:blip r:embed="rId3" cstate="print"/>
          <a:srcRect/>
          <a:stretch>
            <a:fillRect/>
          </a:stretch>
        </p:blipFill>
        <p:spPr bwMode="auto">
          <a:xfrm>
            <a:off x="4191001" y="2209800"/>
            <a:ext cx="4953000" cy="4648201"/>
          </a:xfrm>
          <a:prstGeom prst="rect">
            <a:avLst/>
          </a:prstGeom>
          <a:noFill/>
          <a:effectLst/>
        </p:spPr>
      </p:pic>
      <p:pic>
        <p:nvPicPr>
          <p:cNvPr id="4098" name="Picture 2" descr="C:\Users\user\Desktop\frontis.jpg"/>
          <p:cNvPicPr>
            <a:picLocks noChangeAspect="1" noChangeArrowheads="1"/>
          </p:cNvPicPr>
          <p:nvPr/>
        </p:nvPicPr>
        <p:blipFill>
          <a:blip r:embed="rId4" cstate="print"/>
          <a:srcRect t="5497" b="10666"/>
          <a:stretch>
            <a:fillRect/>
          </a:stretch>
        </p:blipFill>
        <p:spPr bwMode="auto">
          <a:xfrm>
            <a:off x="0" y="2209800"/>
            <a:ext cx="4191000" cy="4648200"/>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3074" name="Picture 2" descr="C:\Users\user\Desktop\Exodo-1-1.jpg"/>
          <p:cNvPicPr>
            <a:picLocks noChangeAspect="1" noChangeArrowheads="1"/>
          </p:cNvPicPr>
          <p:nvPr/>
        </p:nvPicPr>
        <p:blipFill>
          <a:blip r:embed="rId3" cstate="print"/>
          <a:srcRect l="1609" t="3509" r="2783" b="3509"/>
          <a:stretch>
            <a:fillRect/>
          </a:stretch>
        </p:blipFill>
        <p:spPr bwMode="auto">
          <a:xfrm>
            <a:off x="2286000" y="-1"/>
            <a:ext cx="6858000" cy="4327071"/>
          </a:xfrm>
          <a:prstGeom prst="rect">
            <a:avLst/>
          </a:prstGeom>
          <a:noFill/>
        </p:spPr>
      </p:pic>
      <p:sp>
        <p:nvSpPr>
          <p:cNvPr id="9" name="Rounded Rectangle 8"/>
          <p:cNvSpPr/>
          <p:nvPr/>
        </p:nvSpPr>
        <p:spPr>
          <a:xfrm>
            <a:off x="228600" y="4419600"/>
            <a:ext cx="8686800" cy="2286000"/>
          </a:xfrm>
          <a:prstGeom prst="roundRect">
            <a:avLst>
              <a:gd name="adj" fmla="val 7440"/>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04800" y="4529822"/>
            <a:ext cx="8458200" cy="2015936"/>
          </a:xfrm>
          <a:prstGeom prst="rect">
            <a:avLst/>
          </a:prstGeom>
          <a:noFill/>
        </p:spPr>
        <p:txBody>
          <a:bodyPr wrap="square" rtlCol="0">
            <a:spAutoFit/>
          </a:bodyPr>
          <a:lstStyle/>
          <a:p>
            <a:pPr algn="just"/>
            <a:r>
              <a:rPr lang="en-US" sz="2500" b="1" dirty="0">
                <a:solidFill>
                  <a:srgbClr val="FF00FF"/>
                </a:solidFill>
                <a:latin typeface="Arial" pitchFamily="34" charset="0"/>
                <a:cs typeface="Arial" pitchFamily="34" charset="0"/>
              </a:rPr>
              <a:t>	</a:t>
            </a:r>
            <a:r>
              <a:rPr lang="en-US" sz="2500" dirty="0" err="1">
                <a:latin typeface="Arial" pitchFamily="34" charset="0"/>
                <a:cs typeface="Arial" pitchFamily="34" charset="0"/>
              </a:rPr>
              <a:t>Canan</a:t>
            </a:r>
            <a:r>
              <a:rPr lang="en-US" sz="2500" dirty="0">
                <a:latin typeface="Arial" pitchFamily="34" charset="0"/>
                <a:cs typeface="Arial" pitchFamily="34" charset="0"/>
              </a:rPr>
              <a:t>, Where Jacob’s children lived, faced a severe famine. They came to the pharaoh of Egypt to buy corn. Joseph. The ruler, </a:t>
            </a:r>
            <a:r>
              <a:rPr lang="en-US" sz="2500" dirty="0" err="1">
                <a:latin typeface="Arial" pitchFamily="34" charset="0"/>
                <a:cs typeface="Arial" pitchFamily="34" charset="0"/>
              </a:rPr>
              <a:t>recognised</a:t>
            </a:r>
            <a:r>
              <a:rPr lang="en-US" sz="2500" dirty="0">
                <a:latin typeface="Arial" pitchFamily="34" charset="0"/>
                <a:cs typeface="Arial" pitchFamily="34" charset="0"/>
              </a:rPr>
              <a:t> his brothers. He took them to Egypt and made them stay there. Thus the Israelites began to live in Egypt.</a:t>
            </a:r>
          </a:p>
        </p:txBody>
      </p:sp>
      <p:pic>
        <p:nvPicPr>
          <p:cNvPr id="6" name="Picture 2" descr="E:\NEW POWER POINT 2013\class 3 bit\scan0061.jpg"/>
          <p:cNvPicPr>
            <a:picLocks noChangeAspect="1" noChangeArrowheads="1"/>
          </p:cNvPicPr>
          <p:nvPr/>
        </p:nvPicPr>
        <p:blipFill>
          <a:blip r:embed="rId4" cstate="print"/>
          <a:srcRect l="4245" t="3509" r="4487" b="3509"/>
          <a:stretch>
            <a:fillRect/>
          </a:stretch>
        </p:blipFill>
        <p:spPr bwMode="auto">
          <a:xfrm>
            <a:off x="-1" y="0"/>
            <a:ext cx="3523891" cy="4343400"/>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972</TotalTime>
  <Words>252</Words>
  <Application>Microsoft Office PowerPoint</Application>
  <PresentationFormat>On-screen Show (4:3)</PresentationFormat>
  <Paragraphs>66</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Trek</vt:lpstr>
      <vt:lpstr>CATECHETICAL TEXTBOOK SERIES OF THE SYRO - MALABAR CHURCH</vt:lpstr>
      <vt:lpstr>Lesson 5  GOD WHO PREPARES THE WAY FOR SALVATION</vt:lpstr>
      <vt:lpstr>Slide 3</vt:lpstr>
      <vt:lpstr>Slide 4</vt:lpstr>
      <vt:lpstr>Slide 5</vt:lpstr>
      <vt:lpstr>Slide 6</vt:lpstr>
      <vt:lpstr>Slide 7</vt:lpstr>
      <vt:lpstr>Slide 8</vt:lpstr>
      <vt:lpstr>Slide 9</vt:lpstr>
      <vt:lpstr>Slide 10</vt:lpstr>
      <vt:lpstr>Slide 11</vt:lpstr>
      <vt:lpstr>Let us find out the answers</vt:lpstr>
      <vt:lpstr>Let us pray</vt:lpstr>
      <vt:lpstr>Bible reading </vt:lpstr>
      <vt:lpstr>Slide 15</vt:lpstr>
      <vt:lpstr>Let us find out Choose the appropriate letters from the columns below and fill in. The numbers of correct answers are given in brackets.</vt:lpstr>
      <vt:lpstr>Repeat the slogan</vt:lpstr>
      <vt:lpstr>Slide 18</vt:lpstr>
    </vt:vector>
  </TitlesOfParts>
  <Company>Siemens AG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GOD OUR SAVIOUR</dc:title>
  <dc:creator>in213679</dc:creator>
  <cp:lastModifiedBy>Administrator</cp:lastModifiedBy>
  <cp:revision>381</cp:revision>
  <dcterms:created xsi:type="dcterms:W3CDTF">2014-03-08T17:50:03Z</dcterms:created>
  <dcterms:modified xsi:type="dcterms:W3CDTF">2015-09-11T03:30:55Z</dcterms:modified>
</cp:coreProperties>
</file>